
<file path=[Content_Types].xml><?xml version="1.0" encoding="utf-8"?>
<Types xmlns="http://schemas.openxmlformats.org/package/2006/content-types">
  <Default Extension="bin" ContentType="image/png"/>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8"/>
  </p:sldMasterIdLst>
  <p:notesMasterIdLst>
    <p:notesMasterId r:id="rId72"/>
  </p:notesMasterIdLst>
  <p:handoutMasterIdLst>
    <p:handoutMasterId r:id="rId73"/>
  </p:handout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07613766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Lst>
  <p:sldSz cx="12195175" cy="6858000"/>
  <p:notesSz cx="6858000" cy="9144000"/>
  <p:embeddedFontLst>
    <p:embeddedFont>
      <p:font typeface="72" panose="020B0503030000000003" pitchFamily="34" charset="0"/>
      <p:regular r:id="rId74"/>
      <p:bold r:id="rId75"/>
      <p:italic r:id="rId76"/>
      <p:boldItalic r:id="rId77"/>
    </p:embeddedFont>
    <p:embeddedFont>
      <p:font typeface="72 Brand" panose="020B0504030603020204" pitchFamily="34" charset="0"/>
      <p:regular r:id="rId78"/>
      <p:bold r:id="rId79"/>
      <p:italic r:id="rId80"/>
      <p:boldItalic r:id="rId81"/>
    </p:embeddedFont>
    <p:embeddedFont>
      <p:font typeface="72 Brand Black" panose="020B0A04030603020204" pitchFamily="34" charset="0"/>
      <p:bold r:id="rId82"/>
      <p:boldItalic r:id="rId83"/>
    </p:embeddedFont>
    <p:embeddedFont>
      <p:font typeface="72 Brand Medium" panose="020B0604030603020204" pitchFamily="34" charset="0"/>
      <p:regular r:id="rId84"/>
      <p:italic r:id="rId85"/>
    </p:embeddedFont>
    <p:embeddedFont>
      <p:font typeface="Arial Unicode MS" panose="020B0604020202020204" pitchFamily="34" charset="-128"/>
      <p:regular r:id="rId86"/>
    </p:embeddedFont>
  </p:embeddedFontLst>
  <p:custDataLst>
    <p:tags r:id="rId87"/>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33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6C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55" autoAdjust="0"/>
    <p:restoredTop sz="68193" autoAdjust="0"/>
  </p:normalViewPr>
  <p:slideViewPr>
    <p:cSldViewPr snapToGrid="0" showGuides="1">
      <p:cViewPr varScale="1">
        <p:scale>
          <a:sx n="58" d="100"/>
          <a:sy n="58" d="100"/>
        </p:scale>
        <p:origin x="1368" y="43"/>
      </p:cViewPr>
      <p:guideLst>
        <p:guide pos="3841"/>
        <p:guide orient="horz" pos="33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08" y="168"/>
      </p:cViewPr>
      <p:guideLst>
        <p:guide orient="horz" pos="2880"/>
        <p:guide pos="2160"/>
      </p:guideLst>
    </p:cSldViewPr>
  </p:notesViewPr>
  <p:gridSpacing cx="936117" cy="936117"/>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font" Target="fonts/font11.fntdata"/><Relationship Id="rId89"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customXml" Target="../customXml/item5.xml"/><Relationship Id="rId90" Type="http://schemas.openxmlformats.org/officeDocument/2006/relationships/theme" Target="theme/them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font" Target="fonts/font4.fntdata"/><Relationship Id="rId8" Type="http://schemas.openxmlformats.org/officeDocument/2006/relationships/slideMaster" Target="slideMasters/slideMaster1.xml"/><Relationship Id="rId51" Type="http://schemas.openxmlformats.org/officeDocument/2006/relationships/slide" Target="slides/slide43.xml"/><Relationship Id="rId72" Type="http://schemas.openxmlformats.org/officeDocument/2006/relationships/notesMaster" Target="notesMasters/notesMaster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handoutMaster" Target="handoutMasters/handout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3.fntdata"/><Relationship Id="rId7" Type="http://schemas.openxmlformats.org/officeDocument/2006/relationships/customXml" Target="../customXml/item7.xml"/><Relationship Id="rId71" Type="http://schemas.openxmlformats.org/officeDocument/2006/relationships/slide" Target="slides/slide63.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tags" Target="tags/tag1.xml"/><Relationship Id="rId61" Type="http://schemas.openxmlformats.org/officeDocument/2006/relationships/slide" Target="slides/slide53.xml"/><Relationship Id="rId82" Type="http://schemas.openxmlformats.org/officeDocument/2006/relationships/font" Target="fonts/font9.fntdata"/><Relationship Id="rId19"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kov, Emilyan (external - Project)" userId="66fdb48f-bb58-461a-8b9a-ca252bda9e2c" providerId="ADAL" clId="{58FBAB95-D23F-476A-918D-BFA1DE2586BD}"/>
    <pc:docChg chg="custSel modMainMaster">
      <pc:chgData name="Minkov, Emilyan (external - Project)" userId="66fdb48f-bb58-461a-8b9a-ca252bda9e2c" providerId="ADAL" clId="{58FBAB95-D23F-476A-918D-BFA1DE2586BD}" dt="2024-07-16T15:08:41.184" v="43" actId="139"/>
      <pc:docMkLst>
        <pc:docMk/>
      </pc:docMkLst>
      <pc:sldMasterChg chg="modSldLayout">
        <pc:chgData name="Minkov, Emilyan (external - Project)" userId="66fdb48f-bb58-461a-8b9a-ca252bda9e2c" providerId="ADAL" clId="{58FBAB95-D23F-476A-918D-BFA1DE2586BD}" dt="2024-07-16T15:08:41.184" v="43" actId="139"/>
        <pc:sldMasterMkLst>
          <pc:docMk/>
          <pc:sldMasterMk cId="3408294523" sldId="2147483733"/>
        </pc:sldMasterMkLst>
        <pc:sldLayoutChg chg="modSp mod">
          <pc:chgData name="Minkov, Emilyan (external - Project)" userId="66fdb48f-bb58-461a-8b9a-ca252bda9e2c" providerId="ADAL" clId="{58FBAB95-D23F-476A-918D-BFA1DE2586BD}" dt="2024-07-16T15:08:41.168" v="23" actId="139"/>
          <pc:sldLayoutMkLst>
            <pc:docMk/>
            <pc:sldMasterMk cId="3408294523" sldId="2147483733"/>
            <pc:sldLayoutMk cId="1982410628" sldId="2147483773"/>
          </pc:sldLayoutMkLst>
          <pc:spChg chg="mod">
            <ac:chgData name="Minkov, Emilyan (external - Project)" userId="66fdb48f-bb58-461a-8b9a-ca252bda9e2c" providerId="ADAL" clId="{58FBAB95-D23F-476A-918D-BFA1DE2586BD}" dt="2024-07-16T15:08:41.168" v="23" actId="139"/>
            <ac:spMkLst>
              <pc:docMk/>
              <pc:sldMasterMk cId="3408294523" sldId="2147483733"/>
              <pc:sldLayoutMk cId="1982410628" sldId="2147483773"/>
              <ac:spMk id="6" creationId="{870EB466-B92B-9D4D-974E-A49C0F424152}"/>
            </ac:spMkLst>
          </pc:spChg>
        </pc:sldLayoutChg>
        <pc:sldLayoutChg chg="modSp mod">
          <pc:chgData name="Minkov, Emilyan (external - Project)" userId="66fdb48f-bb58-461a-8b9a-ca252bda9e2c" providerId="ADAL" clId="{58FBAB95-D23F-476A-918D-BFA1DE2586BD}" dt="2024-07-16T15:08:41.168" v="29" actId="139"/>
          <pc:sldLayoutMkLst>
            <pc:docMk/>
            <pc:sldMasterMk cId="3408294523" sldId="2147483733"/>
            <pc:sldLayoutMk cId="1084997862" sldId="2147483777"/>
          </pc:sldLayoutMkLst>
          <pc:spChg chg="mod">
            <ac:chgData name="Minkov, Emilyan (external - Project)" userId="66fdb48f-bb58-461a-8b9a-ca252bda9e2c" providerId="ADAL" clId="{58FBAB95-D23F-476A-918D-BFA1DE2586BD}" dt="2024-07-16T15:08:41.168" v="29" actId="139"/>
            <ac:spMkLst>
              <pc:docMk/>
              <pc:sldMasterMk cId="3408294523" sldId="2147483733"/>
              <pc:sldLayoutMk cId="1084997862" sldId="2147483777"/>
              <ac:spMk id="4" creationId="{13EDB9F6-FBDA-8ED8-A84B-244CC53CFF99}"/>
            </ac:spMkLst>
          </pc:spChg>
        </pc:sldLayoutChg>
        <pc:sldLayoutChg chg="modSp mod">
          <pc:chgData name="Minkov, Emilyan (external - Project)" userId="66fdb48f-bb58-461a-8b9a-ca252bda9e2c" providerId="ADAL" clId="{58FBAB95-D23F-476A-918D-BFA1DE2586BD}" dt="2024-07-16T15:08:41.168" v="25" actId="139"/>
          <pc:sldLayoutMkLst>
            <pc:docMk/>
            <pc:sldMasterMk cId="3408294523" sldId="2147483733"/>
            <pc:sldLayoutMk cId="2667257257" sldId="2147483780"/>
          </pc:sldLayoutMkLst>
          <pc:spChg chg="mod">
            <ac:chgData name="Minkov, Emilyan (external - Project)" userId="66fdb48f-bb58-461a-8b9a-ca252bda9e2c" providerId="ADAL" clId="{58FBAB95-D23F-476A-918D-BFA1DE2586BD}" dt="2024-07-16T15:08:41.168" v="25" actId="139"/>
            <ac:spMkLst>
              <pc:docMk/>
              <pc:sldMasterMk cId="3408294523" sldId="2147483733"/>
              <pc:sldLayoutMk cId="2667257257" sldId="2147483780"/>
              <ac:spMk id="7" creationId="{1D05DC80-84C9-9ECA-3B84-3577D8D81659}"/>
            </ac:spMkLst>
          </pc:spChg>
        </pc:sldLayoutChg>
        <pc:sldLayoutChg chg="modSp mod">
          <pc:chgData name="Minkov, Emilyan (external - Project)" userId="66fdb48f-bb58-461a-8b9a-ca252bda9e2c" providerId="ADAL" clId="{58FBAB95-D23F-476A-918D-BFA1DE2586BD}" dt="2024-07-16T15:08:41.168" v="27" actId="139"/>
          <pc:sldLayoutMkLst>
            <pc:docMk/>
            <pc:sldMasterMk cId="3408294523" sldId="2147483733"/>
            <pc:sldLayoutMk cId="277845837" sldId="2147483787"/>
          </pc:sldLayoutMkLst>
          <pc:spChg chg="mod">
            <ac:chgData name="Minkov, Emilyan (external - Project)" userId="66fdb48f-bb58-461a-8b9a-ca252bda9e2c" providerId="ADAL" clId="{58FBAB95-D23F-476A-918D-BFA1DE2586BD}" dt="2024-07-16T15:08:41.168" v="27" actId="139"/>
            <ac:spMkLst>
              <pc:docMk/>
              <pc:sldMasterMk cId="3408294523" sldId="2147483733"/>
              <pc:sldLayoutMk cId="277845837" sldId="2147483787"/>
              <ac:spMk id="8" creationId="{F1333C1B-AD40-D53A-5A1E-EFB8C6390D49}"/>
            </ac:spMkLst>
          </pc:spChg>
        </pc:sldLayoutChg>
        <pc:sldLayoutChg chg="modSp mod">
          <pc:chgData name="Minkov, Emilyan (external - Project)" userId="66fdb48f-bb58-461a-8b9a-ca252bda9e2c" providerId="ADAL" clId="{58FBAB95-D23F-476A-918D-BFA1DE2586BD}" dt="2024-07-16T15:08:41.168" v="31" actId="139"/>
          <pc:sldLayoutMkLst>
            <pc:docMk/>
            <pc:sldMasterMk cId="3408294523" sldId="2147483733"/>
            <pc:sldLayoutMk cId="2183850539" sldId="2147483788"/>
          </pc:sldLayoutMkLst>
          <pc:spChg chg="mod">
            <ac:chgData name="Minkov, Emilyan (external - Project)" userId="66fdb48f-bb58-461a-8b9a-ca252bda9e2c" providerId="ADAL" clId="{58FBAB95-D23F-476A-918D-BFA1DE2586BD}" dt="2024-07-16T15:08:41.168" v="31" actId="139"/>
            <ac:spMkLst>
              <pc:docMk/>
              <pc:sldMasterMk cId="3408294523" sldId="2147483733"/>
              <pc:sldLayoutMk cId="2183850539" sldId="2147483788"/>
              <ac:spMk id="9" creationId="{CE0C2033-6FDF-7DD6-E25C-C03296FDAD00}"/>
            </ac:spMkLst>
          </pc:spChg>
        </pc:sldLayoutChg>
        <pc:sldLayoutChg chg="modSp mod">
          <pc:chgData name="Minkov, Emilyan (external - Project)" userId="66fdb48f-bb58-461a-8b9a-ca252bda9e2c" providerId="ADAL" clId="{58FBAB95-D23F-476A-918D-BFA1DE2586BD}" dt="2024-07-16T15:08:41.168" v="33" actId="139"/>
          <pc:sldLayoutMkLst>
            <pc:docMk/>
            <pc:sldMasterMk cId="3408294523" sldId="2147483733"/>
            <pc:sldLayoutMk cId="1554761476" sldId="2147483789"/>
          </pc:sldLayoutMkLst>
          <pc:spChg chg="mod">
            <ac:chgData name="Minkov, Emilyan (external - Project)" userId="66fdb48f-bb58-461a-8b9a-ca252bda9e2c" providerId="ADAL" clId="{58FBAB95-D23F-476A-918D-BFA1DE2586BD}" dt="2024-07-16T15:08:41.168" v="33" actId="139"/>
            <ac:spMkLst>
              <pc:docMk/>
              <pc:sldMasterMk cId="3408294523" sldId="2147483733"/>
              <pc:sldLayoutMk cId="1554761476" sldId="2147483789"/>
              <ac:spMk id="11" creationId="{62D91ACB-BD14-46CB-4B61-F4B072D877C0}"/>
            </ac:spMkLst>
          </pc:spChg>
        </pc:sldLayoutChg>
        <pc:sldLayoutChg chg="modSp mod">
          <pc:chgData name="Minkov, Emilyan (external - Project)" userId="66fdb48f-bb58-461a-8b9a-ca252bda9e2c" providerId="ADAL" clId="{58FBAB95-D23F-476A-918D-BFA1DE2586BD}" dt="2024-07-16T15:08:41.168" v="35" actId="139"/>
          <pc:sldLayoutMkLst>
            <pc:docMk/>
            <pc:sldMasterMk cId="3408294523" sldId="2147483733"/>
            <pc:sldLayoutMk cId="1315975548" sldId="2147483790"/>
          </pc:sldLayoutMkLst>
          <pc:spChg chg="mod">
            <ac:chgData name="Minkov, Emilyan (external - Project)" userId="66fdb48f-bb58-461a-8b9a-ca252bda9e2c" providerId="ADAL" clId="{58FBAB95-D23F-476A-918D-BFA1DE2586BD}" dt="2024-07-16T15:08:41.168" v="35" actId="139"/>
            <ac:spMkLst>
              <pc:docMk/>
              <pc:sldMasterMk cId="3408294523" sldId="2147483733"/>
              <pc:sldLayoutMk cId="1315975548" sldId="2147483790"/>
              <ac:spMk id="3" creationId="{D417CEF6-1FCD-75B6-FA13-C583ECCE7BE5}"/>
            </ac:spMkLst>
          </pc:spChg>
        </pc:sldLayoutChg>
        <pc:sldLayoutChg chg="modSp mod">
          <pc:chgData name="Minkov, Emilyan (external - Project)" userId="66fdb48f-bb58-461a-8b9a-ca252bda9e2c" providerId="ADAL" clId="{58FBAB95-D23F-476A-918D-BFA1DE2586BD}" dt="2024-07-16T15:08:41.168" v="37" actId="139"/>
          <pc:sldLayoutMkLst>
            <pc:docMk/>
            <pc:sldMasterMk cId="3408294523" sldId="2147483733"/>
            <pc:sldLayoutMk cId="4293282121" sldId="2147483791"/>
          </pc:sldLayoutMkLst>
          <pc:spChg chg="mod">
            <ac:chgData name="Minkov, Emilyan (external - Project)" userId="66fdb48f-bb58-461a-8b9a-ca252bda9e2c" providerId="ADAL" clId="{58FBAB95-D23F-476A-918D-BFA1DE2586BD}" dt="2024-07-16T15:08:41.168" v="37" actId="139"/>
            <ac:spMkLst>
              <pc:docMk/>
              <pc:sldMasterMk cId="3408294523" sldId="2147483733"/>
              <pc:sldLayoutMk cId="4293282121" sldId="2147483791"/>
              <ac:spMk id="3" creationId="{D67AB148-356D-F356-4E6C-9664D9EB9DF3}"/>
            </ac:spMkLst>
          </pc:spChg>
        </pc:sldLayoutChg>
        <pc:sldLayoutChg chg="modSp mod">
          <pc:chgData name="Minkov, Emilyan (external - Project)" userId="66fdb48f-bb58-461a-8b9a-ca252bda9e2c" providerId="ADAL" clId="{58FBAB95-D23F-476A-918D-BFA1DE2586BD}" dt="2024-07-16T15:08:41.168" v="39" actId="139"/>
          <pc:sldLayoutMkLst>
            <pc:docMk/>
            <pc:sldMasterMk cId="3408294523" sldId="2147483733"/>
            <pc:sldLayoutMk cId="2910220013" sldId="2147483792"/>
          </pc:sldLayoutMkLst>
          <pc:spChg chg="mod">
            <ac:chgData name="Minkov, Emilyan (external - Project)" userId="66fdb48f-bb58-461a-8b9a-ca252bda9e2c" providerId="ADAL" clId="{58FBAB95-D23F-476A-918D-BFA1DE2586BD}" dt="2024-07-16T15:08:41.168" v="39" actId="139"/>
            <ac:spMkLst>
              <pc:docMk/>
              <pc:sldMasterMk cId="3408294523" sldId="2147483733"/>
              <pc:sldLayoutMk cId="2910220013" sldId="2147483792"/>
              <ac:spMk id="3" creationId="{BBFBBDC3-D031-6041-465D-9F7147F423CF}"/>
            </ac:spMkLst>
          </pc:spChg>
        </pc:sldLayoutChg>
        <pc:sldLayoutChg chg="modSp mod">
          <pc:chgData name="Minkov, Emilyan (external - Project)" userId="66fdb48f-bb58-461a-8b9a-ca252bda9e2c" providerId="ADAL" clId="{58FBAB95-D23F-476A-918D-BFA1DE2586BD}" dt="2024-07-16T15:08:41.168" v="41" actId="139"/>
          <pc:sldLayoutMkLst>
            <pc:docMk/>
            <pc:sldMasterMk cId="3408294523" sldId="2147483733"/>
            <pc:sldLayoutMk cId="1043655704" sldId="2147483793"/>
          </pc:sldLayoutMkLst>
          <pc:spChg chg="mod">
            <ac:chgData name="Minkov, Emilyan (external - Project)" userId="66fdb48f-bb58-461a-8b9a-ca252bda9e2c" providerId="ADAL" clId="{58FBAB95-D23F-476A-918D-BFA1DE2586BD}" dt="2024-07-16T15:08:41.168" v="41" actId="139"/>
            <ac:spMkLst>
              <pc:docMk/>
              <pc:sldMasterMk cId="3408294523" sldId="2147483733"/>
              <pc:sldLayoutMk cId="1043655704" sldId="2147483793"/>
              <ac:spMk id="3" creationId="{4A078429-99DD-7555-B0F4-FEF46FD297B0}"/>
            </ac:spMkLst>
          </pc:spChg>
        </pc:sldLayoutChg>
        <pc:sldLayoutChg chg="modSp mod">
          <pc:chgData name="Minkov, Emilyan (external - Project)" userId="66fdb48f-bb58-461a-8b9a-ca252bda9e2c" providerId="ADAL" clId="{58FBAB95-D23F-476A-918D-BFA1DE2586BD}" dt="2024-07-16T15:08:41.184" v="43" actId="139"/>
          <pc:sldLayoutMkLst>
            <pc:docMk/>
            <pc:sldMasterMk cId="3408294523" sldId="2147483733"/>
            <pc:sldLayoutMk cId="1979749642" sldId="2147483794"/>
          </pc:sldLayoutMkLst>
          <pc:spChg chg="mod">
            <ac:chgData name="Minkov, Emilyan (external - Project)" userId="66fdb48f-bb58-461a-8b9a-ca252bda9e2c" providerId="ADAL" clId="{58FBAB95-D23F-476A-918D-BFA1DE2586BD}" dt="2024-07-16T15:08:41.184" v="43" actId="139"/>
            <ac:spMkLst>
              <pc:docMk/>
              <pc:sldMasterMk cId="3408294523" sldId="2147483733"/>
              <pc:sldLayoutMk cId="1979749642" sldId="2147483794"/>
              <ac:spMk id="5" creationId="{7A6CB977-D711-D436-9DC2-AAFCC56F9CAA}"/>
            </ac:spMkLst>
          </pc:spChg>
        </pc:sldLayoutChg>
      </pc:sldMasterChg>
    </pc:docChg>
  </pc:docChgLst>
</pc:chgInfo>
</file>

<file path=ppt/diagrams/_rels/data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812D82-4DA8-4BD7-A1B2-A2EA7D7C5067}" type="doc">
      <dgm:prSet loTypeId="urn:microsoft.com/office/officeart/2005/8/layout/bProcess3" loCatId="process" qsTypeId="urn:microsoft.com/office/officeart/2005/8/quickstyle/simple4" qsCatId="simple" csTypeId="urn:microsoft.com/office/officeart/2005/8/colors/accent3_2" csCatId="accent3" phldr="1"/>
      <dgm:spPr/>
      <dgm:t>
        <a:bodyPr/>
        <a:lstStyle/>
        <a:p>
          <a:endParaRPr lang="en-US"/>
        </a:p>
      </dgm:t>
    </dgm:pt>
    <dgm:pt modelId="{40248803-BD27-4F33-AECB-0FB9E996729B}">
      <dgm:prSet custT="1"/>
      <dgm:spPr>
        <a:solidFill>
          <a:schemeClr val="tx2"/>
        </a:solidFill>
      </dgm:spPr>
      <dgm:t>
        <a:bodyPr/>
        <a:lstStyle/>
        <a:p>
          <a:pPr algn="l"/>
          <a:r>
            <a:rPr lang="en-US" sz="1000" b="0" i="0" u="none" dirty="0"/>
            <a:t>Activate Subscription</a:t>
          </a:r>
          <a:endParaRPr lang="en-IE" sz="1000" b="0" i="0" u="none" dirty="0"/>
        </a:p>
      </dgm:t>
    </dgm:pt>
    <dgm:pt modelId="{757C4ABB-9EA6-4B3F-A139-9DAA74323362}" type="parTrans" cxnId="{4C57A294-9934-4D7D-876C-441EACB16FE7}">
      <dgm:prSet/>
      <dgm:spPr/>
      <dgm:t>
        <a:bodyPr/>
        <a:lstStyle/>
        <a:p>
          <a:endParaRPr lang="en-US"/>
        </a:p>
      </dgm:t>
    </dgm:pt>
    <dgm:pt modelId="{4B99F600-D1D4-4437-A7FC-EA46E33B0341}" type="sibTrans" cxnId="{4C57A294-9934-4D7D-876C-441EACB16FE7}">
      <dgm:prSet/>
      <dgm:spPr/>
      <dgm:t>
        <a:bodyPr/>
        <a:lstStyle/>
        <a:p>
          <a:endParaRPr lang="en-US"/>
        </a:p>
      </dgm:t>
    </dgm:pt>
    <dgm:pt modelId="{6CAEBB63-0397-4501-8E86-3CC8CB7BEB7F}">
      <dgm:prSet custT="1"/>
      <dgm:spPr>
        <a:solidFill>
          <a:schemeClr val="tx2"/>
        </a:solidFill>
      </dgm:spPr>
      <dgm:t>
        <a:bodyPr/>
        <a:lstStyle/>
        <a:p>
          <a:pPr algn="l"/>
          <a:r>
            <a:rPr lang="en-US" sz="1000" b="0" i="0" u="none" dirty="0"/>
            <a:t>Copy the Destination</a:t>
          </a:r>
          <a:endParaRPr lang="en-IE" sz="1000" b="0" i="0" u="none" dirty="0"/>
        </a:p>
      </dgm:t>
    </dgm:pt>
    <dgm:pt modelId="{9E899558-C75B-4AD0-9D95-476618CA399A}" type="parTrans" cxnId="{7DB762F8-A854-4091-A545-FDA7F4F753D0}">
      <dgm:prSet/>
      <dgm:spPr/>
      <dgm:t>
        <a:bodyPr/>
        <a:lstStyle/>
        <a:p>
          <a:endParaRPr lang="en-US"/>
        </a:p>
      </dgm:t>
    </dgm:pt>
    <dgm:pt modelId="{F99D67B0-8205-44C7-B848-243E795BA0CC}" type="sibTrans" cxnId="{7DB762F8-A854-4091-A545-FDA7F4F753D0}">
      <dgm:prSet/>
      <dgm:spPr/>
      <dgm:t>
        <a:bodyPr/>
        <a:lstStyle/>
        <a:p>
          <a:endParaRPr lang="en-US"/>
        </a:p>
      </dgm:t>
    </dgm:pt>
    <dgm:pt modelId="{2C06DA57-B197-413A-A8C0-C080507F0FE3}">
      <dgm:prSet phldrT="[Text]" custT="1"/>
      <dgm:spPr>
        <a:solidFill>
          <a:schemeClr val="tx2"/>
        </a:solidFill>
      </dgm:spPr>
      <dgm:t>
        <a:bodyPr/>
        <a:lstStyle/>
        <a:p>
          <a:pPr algn="l"/>
          <a:r>
            <a:rPr lang="en-US" sz="1100" b="1" i="0" u="none" dirty="0"/>
            <a:t>Configure multi-cloud subaccounts</a:t>
          </a:r>
          <a:endParaRPr lang="en-IE" sz="1100" b="0" i="0" u="none"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B50FE7C4-0D05-47F7-BC70-E27703568825}" type="parTrans" cxnId="{1A27F390-F958-4B8B-BDA4-A97D879A8C79}">
      <dgm:prSet/>
      <dgm:spPr/>
      <dgm:t>
        <a:bodyPr/>
        <a:lstStyle/>
        <a:p>
          <a:endParaRPr lang="en-US"/>
        </a:p>
      </dgm:t>
    </dgm:pt>
    <dgm:pt modelId="{01456FFB-415E-46E9-B09B-3DF36FE2406E}" type="sibTrans" cxnId="{1A27F390-F958-4B8B-BDA4-A97D879A8C79}">
      <dgm:prSet/>
      <dgm:spPr>
        <a:ln>
          <a:solidFill>
            <a:schemeClr val="tx2"/>
          </a:solidFill>
        </a:ln>
      </dgm:spPr>
      <dgm:t>
        <a:bodyPr/>
        <a:lstStyle/>
        <a:p>
          <a:endParaRPr lang="en-US"/>
        </a:p>
      </dgm:t>
    </dgm:pt>
    <dgm:pt modelId="{E0F6E5A8-B8AA-4810-89D1-DD4CD9F0DDEF}">
      <dgm:prSet phldrT="[Text]" custT="1"/>
      <dgm:spPr>
        <a:solidFill>
          <a:schemeClr val="tx2"/>
        </a:solidFill>
      </dgm:spPr>
      <dgm:t>
        <a:bodyPr/>
        <a:lstStyle/>
        <a:p>
          <a:pPr algn="l"/>
          <a:r>
            <a:rPr lang="en-IE" sz="1000" b="0" i="0" u="none" dirty="0"/>
            <a:t>Create subaccount and spaces</a:t>
          </a:r>
        </a:p>
      </dgm:t>
    </dgm:pt>
    <dgm:pt modelId="{55EA64E9-5E2E-485F-8D8A-970F902EF184}" type="parTrans" cxnId="{9FE1FAD1-CADA-4F97-AC27-74F6C1425DDE}">
      <dgm:prSet/>
      <dgm:spPr/>
      <dgm:t>
        <a:bodyPr/>
        <a:lstStyle/>
        <a:p>
          <a:endParaRPr lang="en-US"/>
        </a:p>
      </dgm:t>
    </dgm:pt>
    <dgm:pt modelId="{C2437BCE-3FF6-4574-ABF5-8002F36F32A5}" type="sibTrans" cxnId="{9FE1FAD1-CADA-4F97-AC27-74F6C1425DDE}">
      <dgm:prSet/>
      <dgm:spPr/>
      <dgm:t>
        <a:bodyPr/>
        <a:lstStyle/>
        <a:p>
          <a:endParaRPr lang="en-US"/>
        </a:p>
      </dgm:t>
    </dgm:pt>
    <dgm:pt modelId="{752ABD06-D8AC-4E6F-A5C6-96478002BF27}">
      <dgm:prSet custT="1"/>
      <dgm:spPr>
        <a:solidFill>
          <a:schemeClr val="tx2"/>
        </a:solidFill>
      </dgm:spPr>
      <dgm:t>
        <a:bodyPr/>
        <a:lstStyle/>
        <a:p>
          <a:r>
            <a:rPr lang="en-IE" sz="1200" b="1" i="0" u="none"/>
            <a:t>Configure SAP Cloud Connector</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AD325828-A449-4289-BC90-84D6203FE8CE}" type="parTrans" cxnId="{4BAE4D93-7C36-4617-9C3F-D44D75A9A85E}">
      <dgm:prSet/>
      <dgm:spPr/>
      <dgm:t>
        <a:bodyPr/>
        <a:lstStyle/>
        <a:p>
          <a:endParaRPr lang="en-US"/>
        </a:p>
      </dgm:t>
    </dgm:pt>
    <dgm:pt modelId="{6300E2AE-0E79-4C5B-9278-B02E25E7348A}" type="sibTrans" cxnId="{4BAE4D93-7C36-4617-9C3F-D44D75A9A85E}">
      <dgm:prSet/>
      <dgm:spPr>
        <a:ln>
          <a:solidFill>
            <a:schemeClr val="tx2"/>
          </a:solidFill>
        </a:ln>
      </dgm:spPr>
      <dgm:t>
        <a:bodyPr/>
        <a:lstStyle/>
        <a:p>
          <a:endParaRPr lang="en-US"/>
        </a:p>
      </dgm:t>
    </dgm:pt>
    <dgm:pt modelId="{2B5AD338-5D00-4DEC-804A-927843661FC8}">
      <dgm:prSet custT="1"/>
      <dgm:spPr>
        <a:solidFill>
          <a:schemeClr val="tx2"/>
        </a:solidFill>
      </dgm:spPr>
      <dgm:t>
        <a:bodyPr/>
        <a:lstStyle/>
        <a:p>
          <a:r>
            <a:rPr lang="en-IE" sz="1050" b="0" i="0" u="none" dirty="0"/>
            <a:t>Connect new multi-cloud subaccounts</a:t>
          </a:r>
        </a:p>
      </dgm:t>
    </dgm:pt>
    <dgm:pt modelId="{ED056363-44CF-4318-BB3C-60B7F07EBA6B}" type="parTrans" cxnId="{6C3B7426-6351-4FC4-AEB7-4B9CE2C0AC0C}">
      <dgm:prSet/>
      <dgm:spPr/>
      <dgm:t>
        <a:bodyPr/>
        <a:lstStyle/>
        <a:p>
          <a:endParaRPr lang="en-US"/>
        </a:p>
      </dgm:t>
    </dgm:pt>
    <dgm:pt modelId="{10BBD891-C298-4FEB-BBA8-18A8C5F6D169}" type="sibTrans" cxnId="{6C3B7426-6351-4FC4-AEB7-4B9CE2C0AC0C}">
      <dgm:prSet/>
      <dgm:spPr/>
      <dgm:t>
        <a:bodyPr/>
        <a:lstStyle/>
        <a:p>
          <a:endParaRPr lang="en-US"/>
        </a:p>
      </dgm:t>
    </dgm:pt>
    <dgm:pt modelId="{BC7BFBB4-809B-45B3-AF09-34BA8A053847}">
      <dgm:prSet custT="1"/>
      <dgm:spPr>
        <a:solidFill>
          <a:schemeClr val="tx2"/>
        </a:solidFill>
      </dgm:spPr>
      <dgm:t>
        <a:bodyPr/>
        <a:lstStyle/>
        <a:p>
          <a:r>
            <a:rPr lang="en-IE" sz="1050" b="0" i="0" u="none"/>
            <a:t>Copy subaccounts configuration</a:t>
          </a:r>
        </a:p>
      </dgm:t>
    </dgm:pt>
    <dgm:pt modelId="{DAC3FE38-42B2-476E-BDAD-7B4785570C7D}" type="parTrans" cxnId="{304A1CE7-4E5D-471E-908A-C38638C4A3FB}">
      <dgm:prSet/>
      <dgm:spPr/>
      <dgm:t>
        <a:bodyPr/>
        <a:lstStyle/>
        <a:p>
          <a:endParaRPr lang="en-US"/>
        </a:p>
      </dgm:t>
    </dgm:pt>
    <dgm:pt modelId="{602CD4DF-ED4C-4E86-95F2-94C85A671B02}" type="sibTrans" cxnId="{304A1CE7-4E5D-471E-908A-C38638C4A3FB}">
      <dgm:prSet/>
      <dgm:spPr/>
      <dgm:t>
        <a:bodyPr/>
        <a:lstStyle/>
        <a:p>
          <a:endParaRPr lang="en-US"/>
        </a:p>
      </dgm:t>
    </dgm:pt>
    <dgm:pt modelId="{2E869B02-2250-4174-B0D9-EB2DBC415C77}">
      <dgm:prSet custT="1"/>
      <dgm:spPr>
        <a:solidFill>
          <a:schemeClr val="tx2"/>
        </a:solidFill>
      </dgm:spPr>
      <dgm:t>
        <a:bodyPr/>
        <a:lstStyle/>
        <a:p>
          <a:pPr algn="ctr"/>
          <a:r>
            <a:rPr lang="en-US" sz="1200" b="1" i="0" u="none"/>
            <a:t>Transport to Qual/Prod subaccounts</a:t>
          </a:r>
          <a:endParaRPr lang="en-IE" sz="1600" b="0" i="0" u="none"/>
        </a:p>
      </dgm:t>
    </dgm:pt>
    <dgm:pt modelId="{D2AB3D3E-D0E3-4724-A958-32E8B1009E65}" type="parTrans" cxnId="{0076AF03-855B-49C8-BD51-58FA36F0C2F2}">
      <dgm:prSet/>
      <dgm:spPr/>
      <dgm:t>
        <a:bodyPr/>
        <a:lstStyle/>
        <a:p>
          <a:endParaRPr lang="en-US"/>
        </a:p>
      </dgm:t>
    </dgm:pt>
    <dgm:pt modelId="{F6503AF6-A8EC-462F-9895-C394C305CDC0}" type="sibTrans" cxnId="{0076AF03-855B-49C8-BD51-58FA36F0C2F2}">
      <dgm:prSet/>
      <dgm:spPr/>
      <dgm:t>
        <a:bodyPr/>
        <a:lstStyle/>
        <a:p>
          <a:endParaRPr lang="en-US"/>
        </a:p>
      </dgm:t>
    </dgm:pt>
    <dgm:pt modelId="{7F67F397-E48C-49C4-A593-E2AE4C8C9959}">
      <dgm:prSet custT="1"/>
      <dgm:spPr>
        <a:solidFill>
          <a:schemeClr val="tx2"/>
        </a:solidFill>
      </dgm:spPr>
      <dgm:t>
        <a:bodyPr/>
        <a:lstStyle/>
        <a:p>
          <a:r>
            <a:rPr lang="en-GB" sz="1200" b="1" i="0" u="none" dirty="0"/>
            <a:t>Migrate CPI to Integration Suite</a:t>
          </a:r>
          <a:endParaRPr lang="en-IE" sz="1200" b="1" i="0" u="none" dirty="0"/>
        </a:p>
      </dgm:t>
    </dgm:pt>
    <dgm:pt modelId="{668FE43B-9046-4EBD-B192-2DDF2EE85B37}" type="parTrans" cxnId="{EC85C464-ACAC-41F6-BB86-7467643C32D1}">
      <dgm:prSet/>
      <dgm:spPr/>
      <dgm:t>
        <a:bodyPr/>
        <a:lstStyle/>
        <a:p>
          <a:endParaRPr lang="en-IE"/>
        </a:p>
      </dgm:t>
    </dgm:pt>
    <dgm:pt modelId="{5B92F7BD-A1BC-421D-BB9C-4CF0954F901D}" type="sibTrans" cxnId="{EC85C464-ACAC-41F6-BB86-7467643C32D1}">
      <dgm:prSet/>
      <dgm:spPr>
        <a:ln>
          <a:solidFill>
            <a:schemeClr val="tx2"/>
          </a:solidFill>
        </a:ln>
      </dgm:spPr>
      <dgm:t>
        <a:bodyPr/>
        <a:lstStyle/>
        <a:p>
          <a:endParaRPr lang="en-IE"/>
        </a:p>
      </dgm:t>
    </dgm:pt>
    <dgm:pt modelId="{F2D8F316-111C-4092-9CE1-D147EE67FA6D}">
      <dgm:prSet phldr="0" custT="1"/>
      <dgm:spPr>
        <a:solidFill>
          <a:schemeClr val="tx2"/>
        </a:solidFill>
      </dgm:spPr>
      <dgm:t>
        <a:bodyPr/>
        <a:lstStyle/>
        <a:p>
          <a:r>
            <a:rPr lang="en-US" sz="1200" b="1" i="0" u="none"/>
            <a:t>Configure TMS on multi-cloud (Optional)</a:t>
          </a:r>
          <a:endParaRPr lang="en-IE" sz="1200"/>
        </a:p>
      </dgm:t>
      <dgm:extLst>
        <a:ext uri="{E40237B7-FDA0-4F09-8148-C483321AD2D9}">
          <dgm14:cNvPr xmlns:dgm14="http://schemas.microsoft.com/office/drawing/2010/diagram" id="0" name="">
            <a:hlinkClick xmlns:r="http://schemas.openxmlformats.org/officeDocument/2006/relationships" r:id="" action="ppaction://noaction"/>
          </dgm14:cNvPr>
        </a:ext>
      </dgm:extLst>
    </dgm:pt>
    <dgm:pt modelId="{6E4AA2AF-ACCA-443F-99A7-257C1A3341CC}" type="parTrans" cxnId="{86EF191A-F726-47AE-8C23-C3502CF4C333}">
      <dgm:prSet/>
      <dgm:spPr/>
      <dgm:t>
        <a:bodyPr/>
        <a:lstStyle/>
        <a:p>
          <a:endParaRPr lang="en-GB"/>
        </a:p>
      </dgm:t>
    </dgm:pt>
    <dgm:pt modelId="{8C93654A-7C2E-4761-8245-3095CB059EC8}" type="sibTrans" cxnId="{86EF191A-F726-47AE-8C23-C3502CF4C333}">
      <dgm:prSet/>
      <dgm:spPr>
        <a:ln>
          <a:solidFill>
            <a:schemeClr val="tx2"/>
          </a:solidFill>
        </a:ln>
      </dgm:spPr>
      <dgm:t>
        <a:bodyPr/>
        <a:lstStyle/>
        <a:p>
          <a:endParaRPr lang="en-US"/>
        </a:p>
      </dgm:t>
    </dgm:pt>
    <dgm:pt modelId="{D49E2095-B5B4-6344-A8EF-952CA56343F5}">
      <dgm:prSet custT="1"/>
      <dgm:spPr>
        <a:solidFill>
          <a:schemeClr val="tx2"/>
        </a:solidFill>
      </dgm:spPr>
      <dgm:t>
        <a:bodyPr/>
        <a:lstStyle/>
        <a:p>
          <a:r>
            <a:rPr lang="en-GB" sz="1200" b="1" dirty="0"/>
            <a:t>Migrate HTML5 Applications to Cloud Foundry Runtime</a:t>
          </a:r>
        </a:p>
      </dgm:t>
    </dgm:pt>
    <dgm:pt modelId="{8586F83A-1F68-014F-AFD4-86DB17CA8FEC}" type="parTrans" cxnId="{246E17E3-6AE9-9441-9ED3-2CE364D92C67}">
      <dgm:prSet/>
      <dgm:spPr/>
      <dgm:t>
        <a:bodyPr/>
        <a:lstStyle/>
        <a:p>
          <a:endParaRPr lang="en-GB"/>
        </a:p>
      </dgm:t>
    </dgm:pt>
    <dgm:pt modelId="{FA1CCAA9-8828-5446-AA29-90B534855DB6}" type="sibTrans" cxnId="{246E17E3-6AE9-9441-9ED3-2CE364D92C67}">
      <dgm:prSet/>
      <dgm:spPr>
        <a:ln>
          <a:solidFill>
            <a:schemeClr val="tx2"/>
          </a:solidFill>
        </a:ln>
      </dgm:spPr>
      <dgm:t>
        <a:bodyPr/>
        <a:lstStyle/>
        <a:p>
          <a:endParaRPr lang="en-GB"/>
        </a:p>
      </dgm:t>
    </dgm:pt>
    <dgm:pt modelId="{5E8E83E9-AE06-41D9-B5E5-744C2476B07C}">
      <dgm:prSet custT="1"/>
      <dgm:spPr>
        <a:solidFill>
          <a:schemeClr val="tx2"/>
        </a:solidFill>
      </dgm:spPr>
      <dgm:t>
        <a:bodyPr/>
        <a:lstStyle/>
        <a:p>
          <a:pPr algn="l"/>
          <a:r>
            <a:rPr lang="en-US" sz="1050" b="0" i="0" u="none"/>
            <a:t>Activate </a:t>
          </a:r>
          <a:r>
            <a:rPr lang="en-US" sz="1050" b="0" i="0" u="none" err="1"/>
            <a:t>customIDP</a:t>
          </a:r>
          <a:endParaRPr lang="en-IE" sz="1050" b="0" i="0" u="none"/>
        </a:p>
      </dgm:t>
    </dgm:pt>
    <dgm:pt modelId="{6AB171DD-621C-48CB-B7E6-AD2FCE4E81C5}" type="sibTrans" cxnId="{64819AD4-1853-44A8-986B-4DA0110ED064}">
      <dgm:prSet/>
      <dgm:spPr/>
      <dgm:t>
        <a:bodyPr/>
        <a:lstStyle/>
        <a:p>
          <a:endParaRPr lang="en-IE"/>
        </a:p>
      </dgm:t>
    </dgm:pt>
    <dgm:pt modelId="{A1DCCE3E-35D8-4AE8-AE98-C59760FA554E}" type="parTrans" cxnId="{64819AD4-1853-44A8-986B-4DA0110ED064}">
      <dgm:prSet/>
      <dgm:spPr/>
      <dgm:t>
        <a:bodyPr/>
        <a:lstStyle/>
        <a:p>
          <a:endParaRPr lang="en-IE"/>
        </a:p>
      </dgm:t>
    </dgm:pt>
    <dgm:pt modelId="{77A0C6A4-1C89-4647-8764-BFCED04BEFED}">
      <dgm:prSet custT="1"/>
      <dgm:spPr>
        <a:solidFill>
          <a:schemeClr val="tx2"/>
        </a:solidFill>
      </dgm:spPr>
      <dgm:t>
        <a:bodyPr/>
        <a:lstStyle/>
        <a:p>
          <a:r>
            <a:rPr lang="en-GB" sz="1200" b="1" dirty="0"/>
            <a:t>Migrate Cloud Portal to SAP Build Work zone</a:t>
          </a:r>
        </a:p>
      </dgm:t>
    </dgm:pt>
    <dgm:pt modelId="{CE418E02-98DC-450B-BFDD-748C6670D2B6}" type="parTrans" cxnId="{1B6A4135-8484-4417-97EA-E783C783E87C}">
      <dgm:prSet/>
      <dgm:spPr/>
      <dgm:t>
        <a:bodyPr/>
        <a:lstStyle/>
        <a:p>
          <a:endParaRPr lang="en-IE"/>
        </a:p>
      </dgm:t>
    </dgm:pt>
    <dgm:pt modelId="{B5F706B8-1D17-4B94-9BC9-2F135254BEDF}" type="sibTrans" cxnId="{1B6A4135-8484-4417-97EA-E783C783E87C}">
      <dgm:prSet/>
      <dgm:spPr>
        <a:ln>
          <a:solidFill>
            <a:schemeClr val="tx2"/>
          </a:solidFill>
        </a:ln>
      </dgm:spPr>
      <dgm:t>
        <a:bodyPr/>
        <a:lstStyle/>
        <a:p>
          <a:endParaRPr lang="en-IE"/>
        </a:p>
      </dgm:t>
    </dgm:pt>
    <dgm:pt modelId="{01D2C584-0331-45A2-ADD7-81C4BAD27D8E}">
      <dgm:prSet custT="1"/>
      <dgm:spPr>
        <a:solidFill>
          <a:schemeClr val="tx2"/>
        </a:solidFill>
      </dgm:spPr>
      <dgm:t>
        <a:bodyPr/>
        <a:lstStyle/>
        <a:p>
          <a:r>
            <a:rPr lang="en-US" sz="1200" b="1" i="0" u="none" dirty="0"/>
            <a:t>Migration SAP Fiori Cloud to HANA Cloud</a:t>
          </a:r>
          <a:endParaRPr lang="en-IE" sz="1200" b="1" i="0" u="none" dirty="0"/>
        </a:p>
      </dgm:t>
    </dgm:pt>
    <dgm:pt modelId="{94CF6DE2-1046-4D24-876C-CBB2DBE23B63}" type="parTrans" cxnId="{93A3921A-AB3E-4036-9532-537C5216B92E}">
      <dgm:prSet/>
      <dgm:spPr/>
      <dgm:t>
        <a:bodyPr/>
        <a:lstStyle/>
        <a:p>
          <a:endParaRPr lang="en-IE"/>
        </a:p>
      </dgm:t>
    </dgm:pt>
    <dgm:pt modelId="{79547A95-7036-4811-96E5-238A32F91757}" type="sibTrans" cxnId="{93A3921A-AB3E-4036-9532-537C5216B92E}">
      <dgm:prSet/>
      <dgm:spPr/>
      <dgm:t>
        <a:bodyPr/>
        <a:lstStyle/>
        <a:p>
          <a:endParaRPr lang="en-IE"/>
        </a:p>
      </dgm:t>
    </dgm:pt>
    <dgm:pt modelId="{0C0DC215-7252-41E3-B812-0A0EA75ED0D3}" type="pres">
      <dgm:prSet presAssocID="{55812D82-4DA8-4BD7-A1B2-A2EA7D7C5067}" presName="Name0" presStyleCnt="0">
        <dgm:presLayoutVars>
          <dgm:dir/>
          <dgm:resizeHandles val="exact"/>
        </dgm:presLayoutVars>
      </dgm:prSet>
      <dgm:spPr/>
    </dgm:pt>
    <dgm:pt modelId="{62393555-61CF-4F14-9266-306B5EEA5DF1}" type="pres">
      <dgm:prSet presAssocID="{2C06DA57-B197-413A-A8C0-C080507F0FE3}" presName="node" presStyleLbl="node1" presStyleIdx="0" presStyleCnt="8">
        <dgm:presLayoutVars>
          <dgm:bulletEnabled val="1"/>
        </dgm:presLayoutVars>
      </dgm:prSet>
      <dgm:spPr/>
    </dgm:pt>
    <dgm:pt modelId="{A5D71355-5783-4933-B081-038231362CEC}" type="pres">
      <dgm:prSet presAssocID="{01456FFB-415E-46E9-B09B-3DF36FE2406E}" presName="sibTrans" presStyleLbl="sibTrans1D1" presStyleIdx="0" presStyleCnt="7"/>
      <dgm:spPr/>
    </dgm:pt>
    <dgm:pt modelId="{C211D5B9-CF06-4E39-A6C9-D2C2E5713239}" type="pres">
      <dgm:prSet presAssocID="{01456FFB-415E-46E9-B09B-3DF36FE2406E}" presName="connectorText" presStyleLbl="sibTrans1D1" presStyleIdx="0" presStyleCnt="7"/>
      <dgm:spPr/>
    </dgm:pt>
    <dgm:pt modelId="{CB72B8ED-81FA-432C-8C27-CE86276DDBC9}" type="pres">
      <dgm:prSet presAssocID="{752ABD06-D8AC-4E6F-A5C6-96478002BF27}" presName="node" presStyleLbl="node1" presStyleIdx="1" presStyleCnt="8">
        <dgm:presLayoutVars>
          <dgm:bulletEnabled val="1"/>
        </dgm:presLayoutVars>
      </dgm:prSet>
      <dgm:spPr/>
    </dgm:pt>
    <dgm:pt modelId="{57B44150-D5C8-433D-9F29-97CD140D7B8C}" type="pres">
      <dgm:prSet presAssocID="{6300E2AE-0E79-4C5B-9278-B02E25E7348A}" presName="sibTrans" presStyleLbl="sibTrans1D1" presStyleIdx="1" presStyleCnt="7"/>
      <dgm:spPr/>
    </dgm:pt>
    <dgm:pt modelId="{72B89881-9F47-4ACC-9285-4EAD9992200F}" type="pres">
      <dgm:prSet presAssocID="{6300E2AE-0E79-4C5B-9278-B02E25E7348A}" presName="connectorText" presStyleLbl="sibTrans1D1" presStyleIdx="1" presStyleCnt="7"/>
      <dgm:spPr/>
    </dgm:pt>
    <dgm:pt modelId="{B3BBFC09-12F2-4A8C-8060-37F357B61112}" type="pres">
      <dgm:prSet presAssocID="{7F67F397-E48C-49C4-A593-E2AE4C8C9959}" presName="node" presStyleLbl="node1" presStyleIdx="2" presStyleCnt="8">
        <dgm:presLayoutVars>
          <dgm:bulletEnabled val="1"/>
        </dgm:presLayoutVars>
      </dgm:prSet>
      <dgm:spPr/>
    </dgm:pt>
    <dgm:pt modelId="{1EC75BBC-E761-47BF-8404-A95418FC6C97}" type="pres">
      <dgm:prSet presAssocID="{5B92F7BD-A1BC-421D-BB9C-4CF0954F901D}" presName="sibTrans" presStyleLbl="sibTrans1D1" presStyleIdx="2" presStyleCnt="7"/>
      <dgm:spPr/>
    </dgm:pt>
    <dgm:pt modelId="{167FB30A-5B39-415F-885A-C7063A6EBBD5}" type="pres">
      <dgm:prSet presAssocID="{5B92F7BD-A1BC-421D-BB9C-4CF0954F901D}" presName="connectorText" presStyleLbl="sibTrans1D1" presStyleIdx="2" presStyleCnt="7"/>
      <dgm:spPr/>
    </dgm:pt>
    <dgm:pt modelId="{C9A689AD-F38B-48CB-93B2-5FC3D1ED278B}" type="pres">
      <dgm:prSet presAssocID="{01D2C584-0331-45A2-ADD7-81C4BAD27D8E}" presName="node" presStyleLbl="node1" presStyleIdx="3" presStyleCnt="8">
        <dgm:presLayoutVars>
          <dgm:bulletEnabled val="1"/>
        </dgm:presLayoutVars>
      </dgm:prSet>
      <dgm:spPr/>
    </dgm:pt>
    <dgm:pt modelId="{A87277FE-4BD3-4DC8-8751-5D7371655DDB}" type="pres">
      <dgm:prSet presAssocID="{79547A95-7036-4811-96E5-238A32F91757}" presName="sibTrans" presStyleLbl="sibTrans1D1" presStyleIdx="3" presStyleCnt="7"/>
      <dgm:spPr/>
    </dgm:pt>
    <dgm:pt modelId="{848C0FAA-33B3-47DE-9A65-1125258279BB}" type="pres">
      <dgm:prSet presAssocID="{79547A95-7036-4811-96E5-238A32F91757}" presName="connectorText" presStyleLbl="sibTrans1D1" presStyleIdx="3" presStyleCnt="7"/>
      <dgm:spPr/>
    </dgm:pt>
    <dgm:pt modelId="{A805B4CD-10EB-1541-8054-E1D1E42DC747}" type="pres">
      <dgm:prSet presAssocID="{D49E2095-B5B4-6344-A8EF-952CA56343F5}" presName="node" presStyleLbl="node1" presStyleIdx="4" presStyleCnt="8">
        <dgm:presLayoutVars>
          <dgm:bulletEnabled val="1"/>
        </dgm:presLayoutVars>
      </dgm:prSet>
      <dgm:spPr/>
    </dgm:pt>
    <dgm:pt modelId="{B11E35E1-FE08-784A-86E6-F16B9ED2210B}" type="pres">
      <dgm:prSet presAssocID="{FA1CCAA9-8828-5446-AA29-90B534855DB6}" presName="sibTrans" presStyleLbl="sibTrans1D1" presStyleIdx="4" presStyleCnt="7"/>
      <dgm:spPr/>
    </dgm:pt>
    <dgm:pt modelId="{AEB6D56C-BA6C-444A-92FE-D6382D84375A}" type="pres">
      <dgm:prSet presAssocID="{FA1CCAA9-8828-5446-AA29-90B534855DB6}" presName="connectorText" presStyleLbl="sibTrans1D1" presStyleIdx="4" presStyleCnt="7"/>
      <dgm:spPr/>
    </dgm:pt>
    <dgm:pt modelId="{1037B7E8-9973-43C3-8EFA-9F24DC17DB54}" type="pres">
      <dgm:prSet presAssocID="{77A0C6A4-1C89-4647-8764-BFCED04BEFED}" presName="node" presStyleLbl="node1" presStyleIdx="5" presStyleCnt="8">
        <dgm:presLayoutVars>
          <dgm:bulletEnabled val="1"/>
        </dgm:presLayoutVars>
      </dgm:prSet>
      <dgm:spPr/>
    </dgm:pt>
    <dgm:pt modelId="{1880C4D7-E0FC-49BC-9476-5D2F5803FC7B}" type="pres">
      <dgm:prSet presAssocID="{B5F706B8-1D17-4B94-9BC9-2F135254BEDF}" presName="sibTrans" presStyleLbl="sibTrans1D1" presStyleIdx="5" presStyleCnt="7"/>
      <dgm:spPr/>
    </dgm:pt>
    <dgm:pt modelId="{B8B61141-4318-41F2-94B9-CD5BE0F27883}" type="pres">
      <dgm:prSet presAssocID="{B5F706B8-1D17-4B94-9BC9-2F135254BEDF}" presName="connectorText" presStyleLbl="sibTrans1D1" presStyleIdx="5" presStyleCnt="7"/>
      <dgm:spPr/>
    </dgm:pt>
    <dgm:pt modelId="{D91DB422-8117-4BF7-8F63-78A7DD0BE57C}" type="pres">
      <dgm:prSet presAssocID="{F2D8F316-111C-4092-9CE1-D147EE67FA6D}" presName="node" presStyleLbl="node1" presStyleIdx="6" presStyleCnt="8">
        <dgm:presLayoutVars>
          <dgm:bulletEnabled val="1"/>
        </dgm:presLayoutVars>
      </dgm:prSet>
      <dgm:spPr/>
    </dgm:pt>
    <dgm:pt modelId="{777D5CAC-106A-4FA5-A71C-5B71A372F348}" type="pres">
      <dgm:prSet presAssocID="{8C93654A-7C2E-4761-8245-3095CB059EC8}" presName="sibTrans" presStyleLbl="sibTrans1D1" presStyleIdx="6" presStyleCnt="7"/>
      <dgm:spPr/>
    </dgm:pt>
    <dgm:pt modelId="{805ED1D4-53E8-439E-B80C-E5A9C625F9E8}" type="pres">
      <dgm:prSet presAssocID="{8C93654A-7C2E-4761-8245-3095CB059EC8}" presName="connectorText" presStyleLbl="sibTrans1D1" presStyleIdx="6" presStyleCnt="7"/>
      <dgm:spPr/>
    </dgm:pt>
    <dgm:pt modelId="{AC62F1D5-5A26-40B8-AB16-32AF3A9D40CC}" type="pres">
      <dgm:prSet presAssocID="{2E869B02-2250-4174-B0D9-EB2DBC415C77}" presName="node" presStyleLbl="node1" presStyleIdx="7" presStyleCnt="8">
        <dgm:presLayoutVars>
          <dgm:bulletEnabled val="1"/>
        </dgm:presLayoutVars>
      </dgm:prSet>
      <dgm:spPr/>
    </dgm:pt>
  </dgm:ptLst>
  <dgm:cxnLst>
    <dgm:cxn modelId="{0076AF03-855B-49C8-BD51-58FA36F0C2F2}" srcId="{55812D82-4DA8-4BD7-A1B2-A2EA7D7C5067}" destId="{2E869B02-2250-4174-B0D9-EB2DBC415C77}" srcOrd="7" destOrd="0" parTransId="{D2AB3D3E-D0E3-4724-A958-32E8B1009E65}" sibTransId="{F6503AF6-A8EC-462F-9895-C394C305CDC0}"/>
    <dgm:cxn modelId="{D291380B-0AA3-4643-B05F-C001798DC576}" type="presOf" srcId="{5E8E83E9-AE06-41D9-B5E5-744C2476B07C}" destId="{62393555-61CF-4F14-9266-306B5EEA5DF1}" srcOrd="0" destOrd="4" presId="urn:microsoft.com/office/officeart/2005/8/layout/bProcess3"/>
    <dgm:cxn modelId="{CA57EF0C-6353-4783-AB3F-3F6E6C159146}" type="presOf" srcId="{8C93654A-7C2E-4761-8245-3095CB059EC8}" destId="{805ED1D4-53E8-439E-B80C-E5A9C625F9E8}" srcOrd="1" destOrd="0" presId="urn:microsoft.com/office/officeart/2005/8/layout/bProcess3"/>
    <dgm:cxn modelId="{86EF191A-F726-47AE-8C23-C3502CF4C333}" srcId="{55812D82-4DA8-4BD7-A1B2-A2EA7D7C5067}" destId="{F2D8F316-111C-4092-9CE1-D147EE67FA6D}" srcOrd="6" destOrd="0" parTransId="{6E4AA2AF-ACCA-443F-99A7-257C1A3341CC}" sibTransId="{8C93654A-7C2E-4761-8245-3095CB059EC8}"/>
    <dgm:cxn modelId="{93A3921A-AB3E-4036-9532-537C5216B92E}" srcId="{55812D82-4DA8-4BD7-A1B2-A2EA7D7C5067}" destId="{01D2C584-0331-45A2-ADD7-81C4BAD27D8E}" srcOrd="3" destOrd="0" parTransId="{94CF6DE2-1046-4D24-876C-CBB2DBE23B63}" sibTransId="{79547A95-7036-4811-96E5-238A32F91757}"/>
    <dgm:cxn modelId="{6C3B7426-6351-4FC4-AEB7-4B9CE2C0AC0C}" srcId="{752ABD06-D8AC-4E6F-A5C6-96478002BF27}" destId="{2B5AD338-5D00-4DEC-804A-927843661FC8}" srcOrd="0" destOrd="0" parTransId="{ED056363-44CF-4318-BB3C-60B7F07EBA6B}" sibTransId="{10BBD891-C298-4FEB-BBA8-18A8C5F6D169}"/>
    <dgm:cxn modelId="{B4AA6C28-0925-45C6-9B70-C417B25D0A8F}" type="presOf" srcId="{5B92F7BD-A1BC-421D-BB9C-4CF0954F901D}" destId="{167FB30A-5B39-415F-885A-C7063A6EBBD5}" srcOrd="1" destOrd="0" presId="urn:microsoft.com/office/officeart/2005/8/layout/bProcess3"/>
    <dgm:cxn modelId="{48DBE52E-2BB1-435E-8C65-14F8A15DC382}" type="presOf" srcId="{2B5AD338-5D00-4DEC-804A-927843661FC8}" destId="{CB72B8ED-81FA-432C-8C27-CE86276DDBC9}" srcOrd="0" destOrd="1" presId="urn:microsoft.com/office/officeart/2005/8/layout/bProcess3"/>
    <dgm:cxn modelId="{377C5B31-B666-4C95-8835-5C3385E31A24}" type="presOf" srcId="{BC7BFBB4-809B-45B3-AF09-34BA8A053847}" destId="{CB72B8ED-81FA-432C-8C27-CE86276DDBC9}" srcOrd="0" destOrd="2" presId="urn:microsoft.com/office/officeart/2005/8/layout/bProcess3"/>
    <dgm:cxn modelId="{1B6A4135-8484-4417-97EA-E783C783E87C}" srcId="{55812D82-4DA8-4BD7-A1B2-A2EA7D7C5067}" destId="{77A0C6A4-1C89-4647-8764-BFCED04BEFED}" srcOrd="5" destOrd="0" parTransId="{CE418E02-98DC-450B-BFDD-748C6670D2B6}" sibTransId="{B5F706B8-1D17-4B94-9BC9-2F135254BEDF}"/>
    <dgm:cxn modelId="{0246A338-7702-4AAF-95A8-D286A5BD4378}" type="presOf" srcId="{6300E2AE-0E79-4C5B-9278-B02E25E7348A}" destId="{72B89881-9F47-4ACC-9285-4EAD9992200F}" srcOrd="1" destOrd="0" presId="urn:microsoft.com/office/officeart/2005/8/layout/bProcess3"/>
    <dgm:cxn modelId="{86E07B3D-AA33-45CF-AE82-1A83F2835368}" type="presOf" srcId="{2C06DA57-B197-413A-A8C0-C080507F0FE3}" destId="{62393555-61CF-4F14-9266-306B5EEA5DF1}" srcOrd="0" destOrd="0" presId="urn:microsoft.com/office/officeart/2005/8/layout/bProcess3"/>
    <dgm:cxn modelId="{C019EA3D-4CBD-4B61-AE61-8293CB671C20}" type="presOf" srcId="{6300E2AE-0E79-4C5B-9278-B02E25E7348A}" destId="{57B44150-D5C8-433D-9F29-97CD140D7B8C}" srcOrd="0" destOrd="0" presId="urn:microsoft.com/office/officeart/2005/8/layout/bProcess3"/>
    <dgm:cxn modelId="{09022C42-742B-F149-9AED-B4CC05E5D0F3}" type="presOf" srcId="{FA1CCAA9-8828-5446-AA29-90B534855DB6}" destId="{AEB6D56C-BA6C-444A-92FE-D6382D84375A}" srcOrd="1" destOrd="0" presId="urn:microsoft.com/office/officeart/2005/8/layout/bProcess3"/>
    <dgm:cxn modelId="{8E4DD862-BD3B-4690-86A9-923A3C30F187}" type="presOf" srcId="{752ABD06-D8AC-4E6F-A5C6-96478002BF27}" destId="{CB72B8ED-81FA-432C-8C27-CE86276DDBC9}" srcOrd="0" destOrd="0" presId="urn:microsoft.com/office/officeart/2005/8/layout/bProcess3"/>
    <dgm:cxn modelId="{EC85C464-ACAC-41F6-BB86-7467643C32D1}" srcId="{55812D82-4DA8-4BD7-A1B2-A2EA7D7C5067}" destId="{7F67F397-E48C-49C4-A593-E2AE4C8C9959}" srcOrd="2" destOrd="0" parTransId="{668FE43B-9046-4EBD-B192-2DDF2EE85B37}" sibTransId="{5B92F7BD-A1BC-421D-BB9C-4CF0954F901D}"/>
    <dgm:cxn modelId="{ADDC3972-FB89-4C5F-8F2A-A21794AD3723}" type="presOf" srcId="{01456FFB-415E-46E9-B09B-3DF36FE2406E}" destId="{A5D71355-5783-4933-B081-038231362CEC}" srcOrd="0" destOrd="0" presId="urn:microsoft.com/office/officeart/2005/8/layout/bProcess3"/>
    <dgm:cxn modelId="{79C76472-4B0E-425A-B845-719AA5E7CDF7}" type="presOf" srcId="{5B92F7BD-A1BC-421D-BB9C-4CF0954F901D}" destId="{1EC75BBC-E761-47BF-8404-A95418FC6C97}" srcOrd="0" destOrd="0" presId="urn:microsoft.com/office/officeart/2005/8/layout/bProcess3"/>
    <dgm:cxn modelId="{B6CD3A76-4944-4E94-ACD2-8736F260A911}" type="presOf" srcId="{77A0C6A4-1C89-4647-8764-BFCED04BEFED}" destId="{1037B7E8-9973-43C3-8EFA-9F24DC17DB54}" srcOrd="0" destOrd="0" presId="urn:microsoft.com/office/officeart/2005/8/layout/bProcess3"/>
    <dgm:cxn modelId="{B1DE827B-716E-40BA-A6FF-5A9204AA1921}" type="presOf" srcId="{F2D8F316-111C-4092-9CE1-D147EE67FA6D}" destId="{D91DB422-8117-4BF7-8F63-78A7DD0BE57C}" srcOrd="0" destOrd="0" presId="urn:microsoft.com/office/officeart/2005/8/layout/bProcess3"/>
    <dgm:cxn modelId="{DDDEC584-8BCC-4CD0-9757-A7EE59032BC9}" type="presOf" srcId="{B5F706B8-1D17-4B94-9BC9-2F135254BEDF}" destId="{B8B61141-4318-41F2-94B9-CD5BE0F27883}" srcOrd="1" destOrd="0" presId="urn:microsoft.com/office/officeart/2005/8/layout/bProcess3"/>
    <dgm:cxn modelId="{CC93088C-9B35-425F-868B-38207542ECBD}" type="presOf" srcId="{01D2C584-0331-45A2-ADD7-81C4BAD27D8E}" destId="{C9A689AD-F38B-48CB-93B2-5FC3D1ED278B}" srcOrd="0" destOrd="0" presId="urn:microsoft.com/office/officeart/2005/8/layout/bProcess3"/>
    <dgm:cxn modelId="{1A27F390-F958-4B8B-BDA4-A97D879A8C79}" srcId="{55812D82-4DA8-4BD7-A1B2-A2EA7D7C5067}" destId="{2C06DA57-B197-413A-A8C0-C080507F0FE3}" srcOrd="0" destOrd="0" parTransId="{B50FE7C4-0D05-47F7-BC70-E27703568825}" sibTransId="{01456FFB-415E-46E9-B09B-3DF36FE2406E}"/>
    <dgm:cxn modelId="{4BAE4D93-7C36-4617-9C3F-D44D75A9A85E}" srcId="{55812D82-4DA8-4BD7-A1B2-A2EA7D7C5067}" destId="{752ABD06-D8AC-4E6F-A5C6-96478002BF27}" srcOrd="1" destOrd="0" parTransId="{AD325828-A449-4289-BC90-84D6203FE8CE}" sibTransId="{6300E2AE-0E79-4C5B-9278-B02E25E7348A}"/>
    <dgm:cxn modelId="{DFEAAA93-5D6E-4B22-B899-D8DB197CDAA4}" type="presOf" srcId="{55812D82-4DA8-4BD7-A1B2-A2EA7D7C5067}" destId="{0C0DC215-7252-41E3-B812-0A0EA75ED0D3}" srcOrd="0" destOrd="0" presId="urn:microsoft.com/office/officeart/2005/8/layout/bProcess3"/>
    <dgm:cxn modelId="{4C57A294-9934-4D7D-876C-441EACB16FE7}" srcId="{2C06DA57-B197-413A-A8C0-C080507F0FE3}" destId="{40248803-BD27-4F33-AECB-0FB9E996729B}" srcOrd="1" destOrd="0" parTransId="{757C4ABB-9EA6-4B3F-A139-9DAA74323362}" sibTransId="{4B99F600-D1D4-4437-A7FC-EA46E33B0341}"/>
    <dgm:cxn modelId="{6908A698-1AF0-0A46-8510-E90524ED892E}" type="presOf" srcId="{D49E2095-B5B4-6344-A8EF-952CA56343F5}" destId="{A805B4CD-10EB-1541-8054-E1D1E42DC747}" srcOrd="0" destOrd="0" presId="urn:microsoft.com/office/officeart/2005/8/layout/bProcess3"/>
    <dgm:cxn modelId="{3206E8A0-761B-4E6E-90CF-A4F059017A86}" type="presOf" srcId="{7F67F397-E48C-49C4-A593-E2AE4C8C9959}" destId="{B3BBFC09-12F2-4A8C-8060-37F357B61112}" srcOrd="0" destOrd="0" presId="urn:microsoft.com/office/officeart/2005/8/layout/bProcess3"/>
    <dgm:cxn modelId="{54DF63A3-3F9B-486E-990F-C179885CA554}" type="presOf" srcId="{6CAEBB63-0397-4501-8E86-3CC8CB7BEB7F}" destId="{62393555-61CF-4F14-9266-306B5EEA5DF1}" srcOrd="0" destOrd="3" presId="urn:microsoft.com/office/officeart/2005/8/layout/bProcess3"/>
    <dgm:cxn modelId="{73CC02C4-5FDF-8E46-A0ED-23D3FA95B78F}" type="presOf" srcId="{FA1CCAA9-8828-5446-AA29-90B534855DB6}" destId="{B11E35E1-FE08-784A-86E6-F16B9ED2210B}" srcOrd="0" destOrd="0" presId="urn:microsoft.com/office/officeart/2005/8/layout/bProcess3"/>
    <dgm:cxn modelId="{5B8F08CC-68B8-483F-9854-04815CF1FDB1}" type="presOf" srcId="{B5F706B8-1D17-4B94-9BC9-2F135254BEDF}" destId="{1880C4D7-E0FC-49BC-9476-5D2F5803FC7B}" srcOrd="0" destOrd="0" presId="urn:microsoft.com/office/officeart/2005/8/layout/bProcess3"/>
    <dgm:cxn modelId="{7C82A6CE-05C7-4088-8363-48154A4D8CC6}" type="presOf" srcId="{E0F6E5A8-B8AA-4810-89D1-DD4CD9F0DDEF}" destId="{62393555-61CF-4F14-9266-306B5EEA5DF1}" srcOrd="0" destOrd="1" presId="urn:microsoft.com/office/officeart/2005/8/layout/bProcess3"/>
    <dgm:cxn modelId="{12B39ED1-6C71-4675-BC77-C07AF2BF971C}" type="presOf" srcId="{79547A95-7036-4811-96E5-238A32F91757}" destId="{848C0FAA-33B3-47DE-9A65-1125258279BB}" srcOrd="1" destOrd="0" presId="urn:microsoft.com/office/officeart/2005/8/layout/bProcess3"/>
    <dgm:cxn modelId="{9FE1FAD1-CADA-4F97-AC27-74F6C1425DDE}" srcId="{2C06DA57-B197-413A-A8C0-C080507F0FE3}" destId="{E0F6E5A8-B8AA-4810-89D1-DD4CD9F0DDEF}" srcOrd="0" destOrd="0" parTransId="{55EA64E9-5E2E-485F-8D8A-970F902EF184}" sibTransId="{C2437BCE-3FF6-4574-ABF5-8002F36F32A5}"/>
    <dgm:cxn modelId="{021C98D4-C4C5-465F-AC73-363D4F637036}" type="presOf" srcId="{01456FFB-415E-46E9-B09B-3DF36FE2406E}" destId="{C211D5B9-CF06-4E39-A6C9-D2C2E5713239}" srcOrd="1" destOrd="0" presId="urn:microsoft.com/office/officeart/2005/8/layout/bProcess3"/>
    <dgm:cxn modelId="{64819AD4-1853-44A8-986B-4DA0110ED064}" srcId="{2C06DA57-B197-413A-A8C0-C080507F0FE3}" destId="{5E8E83E9-AE06-41D9-B5E5-744C2476B07C}" srcOrd="3" destOrd="0" parTransId="{A1DCCE3E-35D8-4AE8-AE98-C59760FA554E}" sibTransId="{6AB171DD-621C-48CB-B7E6-AD2FCE4E81C5}"/>
    <dgm:cxn modelId="{AEE4A1D7-2330-4654-A8C8-8CB8F285DFEF}" type="presOf" srcId="{2E869B02-2250-4174-B0D9-EB2DBC415C77}" destId="{AC62F1D5-5A26-40B8-AB16-32AF3A9D40CC}" srcOrd="0" destOrd="0" presId="urn:microsoft.com/office/officeart/2005/8/layout/bProcess3"/>
    <dgm:cxn modelId="{4DDE0EDF-74F2-49AA-8CFF-B999895A3025}" type="presOf" srcId="{40248803-BD27-4F33-AECB-0FB9E996729B}" destId="{62393555-61CF-4F14-9266-306B5EEA5DF1}" srcOrd="0" destOrd="2" presId="urn:microsoft.com/office/officeart/2005/8/layout/bProcess3"/>
    <dgm:cxn modelId="{246E17E3-6AE9-9441-9ED3-2CE364D92C67}" srcId="{55812D82-4DA8-4BD7-A1B2-A2EA7D7C5067}" destId="{D49E2095-B5B4-6344-A8EF-952CA56343F5}" srcOrd="4" destOrd="0" parTransId="{8586F83A-1F68-014F-AFD4-86DB17CA8FEC}" sibTransId="{FA1CCAA9-8828-5446-AA29-90B534855DB6}"/>
    <dgm:cxn modelId="{304A1CE7-4E5D-471E-908A-C38638C4A3FB}" srcId="{752ABD06-D8AC-4E6F-A5C6-96478002BF27}" destId="{BC7BFBB4-809B-45B3-AF09-34BA8A053847}" srcOrd="1" destOrd="0" parTransId="{DAC3FE38-42B2-476E-BDAD-7B4785570C7D}" sibTransId="{602CD4DF-ED4C-4E86-95F2-94C85A671B02}"/>
    <dgm:cxn modelId="{7DB762F8-A854-4091-A545-FDA7F4F753D0}" srcId="{2C06DA57-B197-413A-A8C0-C080507F0FE3}" destId="{6CAEBB63-0397-4501-8E86-3CC8CB7BEB7F}" srcOrd="2" destOrd="0" parTransId="{9E899558-C75B-4AD0-9D95-476618CA399A}" sibTransId="{F99D67B0-8205-44C7-B848-243E795BA0CC}"/>
    <dgm:cxn modelId="{50985EF9-49EF-4EEB-BD18-3DB25C67DCD4}" type="presOf" srcId="{8C93654A-7C2E-4761-8245-3095CB059EC8}" destId="{777D5CAC-106A-4FA5-A71C-5B71A372F348}" srcOrd="0" destOrd="0" presId="urn:microsoft.com/office/officeart/2005/8/layout/bProcess3"/>
    <dgm:cxn modelId="{3C1125FF-1E36-456F-9B46-2B36A19E6B94}" type="presOf" srcId="{79547A95-7036-4811-96E5-238A32F91757}" destId="{A87277FE-4BD3-4DC8-8751-5D7371655DDB}" srcOrd="0" destOrd="0" presId="urn:microsoft.com/office/officeart/2005/8/layout/bProcess3"/>
    <dgm:cxn modelId="{2C0A5CC4-AFE7-4E34-B132-629F5A3AB2E8}" type="presParOf" srcId="{0C0DC215-7252-41E3-B812-0A0EA75ED0D3}" destId="{62393555-61CF-4F14-9266-306B5EEA5DF1}" srcOrd="0" destOrd="0" presId="urn:microsoft.com/office/officeart/2005/8/layout/bProcess3"/>
    <dgm:cxn modelId="{8309F1BD-5664-4D10-8C3E-E8C70E854553}" type="presParOf" srcId="{0C0DC215-7252-41E3-B812-0A0EA75ED0D3}" destId="{A5D71355-5783-4933-B081-038231362CEC}" srcOrd="1" destOrd="0" presId="urn:microsoft.com/office/officeart/2005/8/layout/bProcess3"/>
    <dgm:cxn modelId="{106B9D05-63A3-48DF-BF9C-65B08CD62877}" type="presParOf" srcId="{A5D71355-5783-4933-B081-038231362CEC}" destId="{C211D5B9-CF06-4E39-A6C9-D2C2E5713239}" srcOrd="0" destOrd="0" presId="urn:microsoft.com/office/officeart/2005/8/layout/bProcess3"/>
    <dgm:cxn modelId="{B64C7FB7-5C32-48C3-95C4-20F95FD55B57}" type="presParOf" srcId="{0C0DC215-7252-41E3-B812-0A0EA75ED0D3}" destId="{CB72B8ED-81FA-432C-8C27-CE86276DDBC9}" srcOrd="2" destOrd="0" presId="urn:microsoft.com/office/officeart/2005/8/layout/bProcess3"/>
    <dgm:cxn modelId="{42BC0B72-C8A5-4FBB-B36A-B74EB31771A3}" type="presParOf" srcId="{0C0DC215-7252-41E3-B812-0A0EA75ED0D3}" destId="{57B44150-D5C8-433D-9F29-97CD140D7B8C}" srcOrd="3" destOrd="0" presId="urn:microsoft.com/office/officeart/2005/8/layout/bProcess3"/>
    <dgm:cxn modelId="{B30B78C8-5AEE-4F94-9B81-B2F51DAC6BF4}" type="presParOf" srcId="{57B44150-D5C8-433D-9F29-97CD140D7B8C}" destId="{72B89881-9F47-4ACC-9285-4EAD9992200F}" srcOrd="0" destOrd="0" presId="urn:microsoft.com/office/officeart/2005/8/layout/bProcess3"/>
    <dgm:cxn modelId="{AF8361B5-75DD-4BDF-846C-992E3D369498}" type="presParOf" srcId="{0C0DC215-7252-41E3-B812-0A0EA75ED0D3}" destId="{B3BBFC09-12F2-4A8C-8060-37F357B61112}" srcOrd="4" destOrd="0" presId="urn:microsoft.com/office/officeart/2005/8/layout/bProcess3"/>
    <dgm:cxn modelId="{59AD2DBD-9526-4349-B2A3-740CE42741FF}" type="presParOf" srcId="{0C0DC215-7252-41E3-B812-0A0EA75ED0D3}" destId="{1EC75BBC-E761-47BF-8404-A95418FC6C97}" srcOrd="5" destOrd="0" presId="urn:microsoft.com/office/officeart/2005/8/layout/bProcess3"/>
    <dgm:cxn modelId="{FB5124C6-B87B-41CD-A47F-B21579412E2F}" type="presParOf" srcId="{1EC75BBC-E761-47BF-8404-A95418FC6C97}" destId="{167FB30A-5B39-415F-885A-C7063A6EBBD5}" srcOrd="0" destOrd="0" presId="urn:microsoft.com/office/officeart/2005/8/layout/bProcess3"/>
    <dgm:cxn modelId="{F78EB088-6035-469B-8E59-34E49F996074}" type="presParOf" srcId="{0C0DC215-7252-41E3-B812-0A0EA75ED0D3}" destId="{C9A689AD-F38B-48CB-93B2-5FC3D1ED278B}" srcOrd="6" destOrd="0" presId="urn:microsoft.com/office/officeart/2005/8/layout/bProcess3"/>
    <dgm:cxn modelId="{40553C97-107B-430B-BBDE-5B270F5D2DA6}" type="presParOf" srcId="{0C0DC215-7252-41E3-B812-0A0EA75ED0D3}" destId="{A87277FE-4BD3-4DC8-8751-5D7371655DDB}" srcOrd="7" destOrd="0" presId="urn:microsoft.com/office/officeart/2005/8/layout/bProcess3"/>
    <dgm:cxn modelId="{567925AC-E54F-4A80-9718-FA0B9D7C0AAC}" type="presParOf" srcId="{A87277FE-4BD3-4DC8-8751-5D7371655DDB}" destId="{848C0FAA-33B3-47DE-9A65-1125258279BB}" srcOrd="0" destOrd="0" presId="urn:microsoft.com/office/officeart/2005/8/layout/bProcess3"/>
    <dgm:cxn modelId="{F961B206-AB11-584D-B477-8E4D396B682D}" type="presParOf" srcId="{0C0DC215-7252-41E3-B812-0A0EA75ED0D3}" destId="{A805B4CD-10EB-1541-8054-E1D1E42DC747}" srcOrd="8" destOrd="0" presId="urn:microsoft.com/office/officeart/2005/8/layout/bProcess3"/>
    <dgm:cxn modelId="{85F4292A-A775-A347-A2ED-2863546EF9A4}" type="presParOf" srcId="{0C0DC215-7252-41E3-B812-0A0EA75ED0D3}" destId="{B11E35E1-FE08-784A-86E6-F16B9ED2210B}" srcOrd="9" destOrd="0" presId="urn:microsoft.com/office/officeart/2005/8/layout/bProcess3"/>
    <dgm:cxn modelId="{17DB2598-6B4C-2C4E-B919-76153C4DA5E5}" type="presParOf" srcId="{B11E35E1-FE08-784A-86E6-F16B9ED2210B}" destId="{AEB6D56C-BA6C-444A-92FE-D6382D84375A}" srcOrd="0" destOrd="0" presId="urn:microsoft.com/office/officeart/2005/8/layout/bProcess3"/>
    <dgm:cxn modelId="{E335CA13-2A53-483C-B2FB-DEA7FCCD616B}" type="presParOf" srcId="{0C0DC215-7252-41E3-B812-0A0EA75ED0D3}" destId="{1037B7E8-9973-43C3-8EFA-9F24DC17DB54}" srcOrd="10" destOrd="0" presId="urn:microsoft.com/office/officeart/2005/8/layout/bProcess3"/>
    <dgm:cxn modelId="{2D79F735-E100-4622-A29E-25F37434724C}" type="presParOf" srcId="{0C0DC215-7252-41E3-B812-0A0EA75ED0D3}" destId="{1880C4D7-E0FC-49BC-9476-5D2F5803FC7B}" srcOrd="11" destOrd="0" presId="urn:microsoft.com/office/officeart/2005/8/layout/bProcess3"/>
    <dgm:cxn modelId="{6724F062-A915-44C2-8B0F-BBA31ABB74BF}" type="presParOf" srcId="{1880C4D7-E0FC-49BC-9476-5D2F5803FC7B}" destId="{B8B61141-4318-41F2-94B9-CD5BE0F27883}" srcOrd="0" destOrd="0" presId="urn:microsoft.com/office/officeart/2005/8/layout/bProcess3"/>
    <dgm:cxn modelId="{6200704D-1FE3-4514-A155-FDB0E5DAE5F6}" type="presParOf" srcId="{0C0DC215-7252-41E3-B812-0A0EA75ED0D3}" destId="{D91DB422-8117-4BF7-8F63-78A7DD0BE57C}" srcOrd="12" destOrd="0" presId="urn:microsoft.com/office/officeart/2005/8/layout/bProcess3"/>
    <dgm:cxn modelId="{B27072A1-4AF4-47AF-BABF-19ADB829F0CA}" type="presParOf" srcId="{0C0DC215-7252-41E3-B812-0A0EA75ED0D3}" destId="{777D5CAC-106A-4FA5-A71C-5B71A372F348}" srcOrd="13" destOrd="0" presId="urn:microsoft.com/office/officeart/2005/8/layout/bProcess3"/>
    <dgm:cxn modelId="{CC86FE89-988D-4A7A-89B0-CCFC0447DC97}" type="presParOf" srcId="{777D5CAC-106A-4FA5-A71C-5B71A372F348}" destId="{805ED1D4-53E8-439E-B80C-E5A9C625F9E8}" srcOrd="0" destOrd="0" presId="urn:microsoft.com/office/officeart/2005/8/layout/bProcess3"/>
    <dgm:cxn modelId="{D22E44C5-FDB2-421E-AF07-AD63D780B50B}" type="presParOf" srcId="{0C0DC215-7252-41E3-B812-0A0EA75ED0D3}" destId="{AC62F1D5-5A26-40B8-AB16-32AF3A9D40CC}"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71355-5783-4933-B081-038231362CEC}">
      <dsp:nvSpPr>
        <dsp:cNvPr id="0" name=""/>
        <dsp:cNvSpPr/>
      </dsp:nvSpPr>
      <dsp:spPr>
        <a:xfrm>
          <a:off x="2468287" y="940231"/>
          <a:ext cx="536990" cy="91440"/>
        </a:xfrm>
        <a:custGeom>
          <a:avLst/>
          <a:gdLst/>
          <a:ahLst/>
          <a:cxnLst/>
          <a:rect l="0" t="0" r="0" b="0"/>
          <a:pathLst>
            <a:path>
              <a:moveTo>
                <a:pt x="0" y="45720"/>
              </a:moveTo>
              <a:lnTo>
                <a:pt x="536990" y="45720"/>
              </a:lnTo>
            </a:path>
          </a:pathLst>
        </a:custGeom>
        <a:noFill/>
        <a:ln w="100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2593" y="983113"/>
        <a:ext cx="28379" cy="5675"/>
      </dsp:txXfrm>
    </dsp:sp>
    <dsp:sp modelId="{62393555-61CF-4F14-9266-306B5EEA5DF1}">
      <dsp:nvSpPr>
        <dsp:cNvPr id="0" name=""/>
        <dsp:cNvSpPr/>
      </dsp:nvSpPr>
      <dsp:spPr>
        <a:xfrm>
          <a:off x="2303" y="245616"/>
          <a:ext cx="2467783" cy="1480670"/>
        </a:xfrm>
        <a:prstGeom prst="rect">
          <a:avLst/>
        </a:prstGeom>
        <a:solidFill>
          <a:schemeClr val="tx2"/>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en-US" sz="1100" b="1" i="0" u="none" kern="1200" dirty="0"/>
            <a:t>Configure multi-cloud subaccounts</a:t>
          </a:r>
          <a:endParaRPr lang="en-IE" sz="1100" b="0" i="0" u="none" kern="1200" dirty="0"/>
        </a:p>
        <a:p>
          <a:pPr marL="57150" lvl="1" indent="-57150" algn="l" defTabSz="444500">
            <a:lnSpc>
              <a:spcPct val="90000"/>
            </a:lnSpc>
            <a:spcBef>
              <a:spcPct val="0"/>
            </a:spcBef>
            <a:spcAft>
              <a:spcPct val="15000"/>
            </a:spcAft>
            <a:buChar char="•"/>
          </a:pPr>
          <a:r>
            <a:rPr lang="en-IE" sz="1000" b="0" i="0" u="none" kern="1200" dirty="0"/>
            <a:t>Create subaccount and spaces</a:t>
          </a:r>
        </a:p>
        <a:p>
          <a:pPr marL="57150" lvl="1" indent="-57150" algn="l" defTabSz="444500">
            <a:lnSpc>
              <a:spcPct val="90000"/>
            </a:lnSpc>
            <a:spcBef>
              <a:spcPct val="0"/>
            </a:spcBef>
            <a:spcAft>
              <a:spcPct val="15000"/>
            </a:spcAft>
            <a:buChar char="•"/>
          </a:pPr>
          <a:r>
            <a:rPr lang="en-US" sz="1000" b="0" i="0" u="none" kern="1200" dirty="0"/>
            <a:t>Activate Subscription</a:t>
          </a:r>
          <a:endParaRPr lang="en-IE" sz="1000" b="0" i="0" u="none" kern="1200" dirty="0"/>
        </a:p>
        <a:p>
          <a:pPr marL="57150" lvl="1" indent="-57150" algn="l" defTabSz="444500">
            <a:lnSpc>
              <a:spcPct val="90000"/>
            </a:lnSpc>
            <a:spcBef>
              <a:spcPct val="0"/>
            </a:spcBef>
            <a:spcAft>
              <a:spcPct val="15000"/>
            </a:spcAft>
            <a:buChar char="•"/>
          </a:pPr>
          <a:r>
            <a:rPr lang="en-US" sz="1000" b="0" i="0" u="none" kern="1200" dirty="0"/>
            <a:t>Copy the Destination</a:t>
          </a:r>
          <a:endParaRPr lang="en-IE" sz="1000" b="0" i="0" u="none" kern="1200" dirty="0"/>
        </a:p>
        <a:p>
          <a:pPr marL="57150" lvl="1" indent="-57150" algn="l" defTabSz="466725">
            <a:lnSpc>
              <a:spcPct val="90000"/>
            </a:lnSpc>
            <a:spcBef>
              <a:spcPct val="0"/>
            </a:spcBef>
            <a:spcAft>
              <a:spcPct val="15000"/>
            </a:spcAft>
            <a:buChar char="•"/>
          </a:pPr>
          <a:r>
            <a:rPr lang="en-US" sz="1050" b="0" i="0" u="none" kern="1200"/>
            <a:t>Activate </a:t>
          </a:r>
          <a:r>
            <a:rPr lang="en-US" sz="1050" b="0" i="0" u="none" kern="1200" err="1"/>
            <a:t>customIDP</a:t>
          </a:r>
          <a:endParaRPr lang="en-IE" sz="1050" b="0" i="0" u="none" kern="1200"/>
        </a:p>
      </dsp:txBody>
      <dsp:txXfrm>
        <a:off x="2303" y="245616"/>
        <a:ext cx="2467783" cy="1480670"/>
      </dsp:txXfrm>
    </dsp:sp>
    <dsp:sp modelId="{57B44150-D5C8-433D-9F29-97CD140D7B8C}">
      <dsp:nvSpPr>
        <dsp:cNvPr id="0" name=""/>
        <dsp:cNvSpPr/>
      </dsp:nvSpPr>
      <dsp:spPr>
        <a:xfrm>
          <a:off x="5503661" y="940231"/>
          <a:ext cx="536990" cy="91440"/>
        </a:xfrm>
        <a:custGeom>
          <a:avLst/>
          <a:gdLst/>
          <a:ahLst/>
          <a:cxnLst/>
          <a:rect l="0" t="0" r="0" b="0"/>
          <a:pathLst>
            <a:path>
              <a:moveTo>
                <a:pt x="0" y="45720"/>
              </a:moveTo>
              <a:lnTo>
                <a:pt x="536990" y="45720"/>
              </a:lnTo>
            </a:path>
          </a:pathLst>
        </a:custGeom>
        <a:noFill/>
        <a:ln w="100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57967" y="983113"/>
        <a:ext cx="28379" cy="5675"/>
      </dsp:txXfrm>
    </dsp:sp>
    <dsp:sp modelId="{CB72B8ED-81FA-432C-8C27-CE86276DDBC9}">
      <dsp:nvSpPr>
        <dsp:cNvPr id="0" name=""/>
        <dsp:cNvSpPr/>
      </dsp:nvSpPr>
      <dsp:spPr>
        <a:xfrm>
          <a:off x="3037677" y="245616"/>
          <a:ext cx="2467783" cy="1480670"/>
        </a:xfrm>
        <a:prstGeom prst="rect">
          <a:avLst/>
        </a:prstGeom>
        <a:solidFill>
          <a:schemeClr val="tx2"/>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n-IE" sz="1200" b="1" i="0" u="none" kern="1200"/>
            <a:t>Configure SAP Cloud Connector</a:t>
          </a:r>
        </a:p>
        <a:p>
          <a:pPr marL="57150" lvl="1" indent="-57150" algn="l" defTabSz="466725">
            <a:lnSpc>
              <a:spcPct val="90000"/>
            </a:lnSpc>
            <a:spcBef>
              <a:spcPct val="0"/>
            </a:spcBef>
            <a:spcAft>
              <a:spcPct val="15000"/>
            </a:spcAft>
            <a:buChar char="•"/>
          </a:pPr>
          <a:r>
            <a:rPr lang="en-IE" sz="1050" b="0" i="0" u="none" kern="1200" dirty="0"/>
            <a:t>Connect new multi-cloud subaccounts</a:t>
          </a:r>
        </a:p>
        <a:p>
          <a:pPr marL="57150" lvl="1" indent="-57150" algn="l" defTabSz="466725">
            <a:lnSpc>
              <a:spcPct val="90000"/>
            </a:lnSpc>
            <a:spcBef>
              <a:spcPct val="0"/>
            </a:spcBef>
            <a:spcAft>
              <a:spcPct val="15000"/>
            </a:spcAft>
            <a:buChar char="•"/>
          </a:pPr>
          <a:r>
            <a:rPr lang="en-IE" sz="1050" b="0" i="0" u="none" kern="1200"/>
            <a:t>Copy subaccounts configuration</a:t>
          </a:r>
        </a:p>
      </dsp:txBody>
      <dsp:txXfrm>
        <a:off x="3037677" y="245616"/>
        <a:ext cx="2467783" cy="1480670"/>
      </dsp:txXfrm>
    </dsp:sp>
    <dsp:sp modelId="{1EC75BBC-E761-47BF-8404-A95418FC6C97}">
      <dsp:nvSpPr>
        <dsp:cNvPr id="0" name=""/>
        <dsp:cNvSpPr/>
      </dsp:nvSpPr>
      <dsp:spPr>
        <a:xfrm>
          <a:off x="8539036" y="940231"/>
          <a:ext cx="536990" cy="91440"/>
        </a:xfrm>
        <a:custGeom>
          <a:avLst/>
          <a:gdLst/>
          <a:ahLst/>
          <a:cxnLst/>
          <a:rect l="0" t="0" r="0" b="0"/>
          <a:pathLst>
            <a:path>
              <a:moveTo>
                <a:pt x="0" y="45720"/>
              </a:moveTo>
              <a:lnTo>
                <a:pt x="536990" y="45720"/>
              </a:lnTo>
            </a:path>
          </a:pathLst>
        </a:custGeom>
        <a:noFill/>
        <a:ln w="100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8793341" y="983113"/>
        <a:ext cx="28379" cy="5675"/>
      </dsp:txXfrm>
    </dsp:sp>
    <dsp:sp modelId="{B3BBFC09-12F2-4A8C-8060-37F357B61112}">
      <dsp:nvSpPr>
        <dsp:cNvPr id="0" name=""/>
        <dsp:cNvSpPr/>
      </dsp:nvSpPr>
      <dsp:spPr>
        <a:xfrm>
          <a:off x="6073052" y="245616"/>
          <a:ext cx="2467783" cy="1480670"/>
        </a:xfrm>
        <a:prstGeom prst="rect">
          <a:avLst/>
        </a:prstGeom>
        <a:solidFill>
          <a:schemeClr val="tx2"/>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u="none" kern="1200" dirty="0"/>
            <a:t>Migrate CPI to Integration Suite</a:t>
          </a:r>
          <a:endParaRPr lang="en-IE" sz="1200" b="1" i="0" u="none" kern="1200" dirty="0"/>
        </a:p>
      </dsp:txBody>
      <dsp:txXfrm>
        <a:off x="6073052" y="245616"/>
        <a:ext cx="2467783" cy="1480670"/>
      </dsp:txXfrm>
    </dsp:sp>
    <dsp:sp modelId="{A87277FE-4BD3-4DC8-8751-5D7371655DDB}">
      <dsp:nvSpPr>
        <dsp:cNvPr id="0" name=""/>
        <dsp:cNvSpPr/>
      </dsp:nvSpPr>
      <dsp:spPr>
        <a:xfrm>
          <a:off x="1236195" y="1724486"/>
          <a:ext cx="9106122" cy="536990"/>
        </a:xfrm>
        <a:custGeom>
          <a:avLst/>
          <a:gdLst/>
          <a:ahLst/>
          <a:cxnLst/>
          <a:rect l="0" t="0" r="0" b="0"/>
          <a:pathLst>
            <a:path>
              <a:moveTo>
                <a:pt x="9106122" y="0"/>
              </a:moveTo>
              <a:lnTo>
                <a:pt x="9106122" y="285595"/>
              </a:lnTo>
              <a:lnTo>
                <a:pt x="0" y="285595"/>
              </a:lnTo>
              <a:lnTo>
                <a:pt x="0" y="536990"/>
              </a:lnTo>
            </a:path>
          </a:pathLst>
        </a:custGeom>
        <a:noFill/>
        <a:ln w="1000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5561162" y="1990144"/>
        <a:ext cx="456189" cy="5675"/>
      </dsp:txXfrm>
    </dsp:sp>
    <dsp:sp modelId="{C9A689AD-F38B-48CB-93B2-5FC3D1ED278B}">
      <dsp:nvSpPr>
        <dsp:cNvPr id="0" name=""/>
        <dsp:cNvSpPr/>
      </dsp:nvSpPr>
      <dsp:spPr>
        <a:xfrm>
          <a:off x="9108426" y="245616"/>
          <a:ext cx="2467783" cy="1480670"/>
        </a:xfrm>
        <a:prstGeom prst="rect">
          <a:avLst/>
        </a:prstGeom>
        <a:solidFill>
          <a:schemeClr val="tx2"/>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u="none" kern="1200" dirty="0"/>
            <a:t>Migration SAP Fiori Cloud to HANA Cloud</a:t>
          </a:r>
          <a:endParaRPr lang="en-IE" sz="1200" b="1" i="0" u="none" kern="1200" dirty="0"/>
        </a:p>
      </dsp:txBody>
      <dsp:txXfrm>
        <a:off x="9108426" y="245616"/>
        <a:ext cx="2467783" cy="1480670"/>
      </dsp:txXfrm>
    </dsp:sp>
    <dsp:sp modelId="{B11E35E1-FE08-784A-86E6-F16B9ED2210B}">
      <dsp:nvSpPr>
        <dsp:cNvPr id="0" name=""/>
        <dsp:cNvSpPr/>
      </dsp:nvSpPr>
      <dsp:spPr>
        <a:xfrm>
          <a:off x="2468287" y="2988492"/>
          <a:ext cx="536990" cy="91440"/>
        </a:xfrm>
        <a:custGeom>
          <a:avLst/>
          <a:gdLst/>
          <a:ahLst/>
          <a:cxnLst/>
          <a:rect l="0" t="0" r="0" b="0"/>
          <a:pathLst>
            <a:path>
              <a:moveTo>
                <a:pt x="0" y="45720"/>
              </a:moveTo>
              <a:lnTo>
                <a:pt x="536990" y="45720"/>
              </a:lnTo>
            </a:path>
          </a:pathLst>
        </a:custGeom>
        <a:noFill/>
        <a:ln w="100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722593" y="3031374"/>
        <a:ext cx="28379" cy="5675"/>
      </dsp:txXfrm>
    </dsp:sp>
    <dsp:sp modelId="{A805B4CD-10EB-1541-8054-E1D1E42DC747}">
      <dsp:nvSpPr>
        <dsp:cNvPr id="0" name=""/>
        <dsp:cNvSpPr/>
      </dsp:nvSpPr>
      <dsp:spPr>
        <a:xfrm>
          <a:off x="2303" y="2293877"/>
          <a:ext cx="2467783" cy="1480670"/>
        </a:xfrm>
        <a:prstGeom prst="rect">
          <a:avLst/>
        </a:prstGeom>
        <a:solidFill>
          <a:schemeClr val="tx2"/>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t>Migrate HTML5 Applications to Cloud Foundry Runtime</a:t>
          </a:r>
        </a:p>
      </dsp:txBody>
      <dsp:txXfrm>
        <a:off x="2303" y="2293877"/>
        <a:ext cx="2467783" cy="1480670"/>
      </dsp:txXfrm>
    </dsp:sp>
    <dsp:sp modelId="{1880C4D7-E0FC-49BC-9476-5D2F5803FC7B}">
      <dsp:nvSpPr>
        <dsp:cNvPr id="0" name=""/>
        <dsp:cNvSpPr/>
      </dsp:nvSpPr>
      <dsp:spPr>
        <a:xfrm>
          <a:off x="5503661" y="2988492"/>
          <a:ext cx="536990" cy="91440"/>
        </a:xfrm>
        <a:custGeom>
          <a:avLst/>
          <a:gdLst/>
          <a:ahLst/>
          <a:cxnLst/>
          <a:rect l="0" t="0" r="0" b="0"/>
          <a:pathLst>
            <a:path>
              <a:moveTo>
                <a:pt x="0" y="45720"/>
              </a:moveTo>
              <a:lnTo>
                <a:pt x="536990" y="45720"/>
              </a:lnTo>
            </a:path>
          </a:pathLst>
        </a:custGeom>
        <a:noFill/>
        <a:ln w="100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E" sz="500" kern="1200"/>
        </a:p>
      </dsp:txBody>
      <dsp:txXfrm>
        <a:off x="5757967" y="3031374"/>
        <a:ext cx="28379" cy="5675"/>
      </dsp:txXfrm>
    </dsp:sp>
    <dsp:sp modelId="{1037B7E8-9973-43C3-8EFA-9F24DC17DB54}">
      <dsp:nvSpPr>
        <dsp:cNvPr id="0" name=""/>
        <dsp:cNvSpPr/>
      </dsp:nvSpPr>
      <dsp:spPr>
        <a:xfrm>
          <a:off x="3037677" y="2293877"/>
          <a:ext cx="2467783" cy="1480670"/>
        </a:xfrm>
        <a:prstGeom prst="rect">
          <a:avLst/>
        </a:prstGeom>
        <a:solidFill>
          <a:schemeClr val="tx2"/>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t>Migrate Cloud Portal to SAP Build Work zone</a:t>
          </a:r>
        </a:p>
      </dsp:txBody>
      <dsp:txXfrm>
        <a:off x="3037677" y="2293877"/>
        <a:ext cx="2467783" cy="1480670"/>
      </dsp:txXfrm>
    </dsp:sp>
    <dsp:sp modelId="{777D5CAC-106A-4FA5-A71C-5B71A372F348}">
      <dsp:nvSpPr>
        <dsp:cNvPr id="0" name=""/>
        <dsp:cNvSpPr/>
      </dsp:nvSpPr>
      <dsp:spPr>
        <a:xfrm>
          <a:off x="8539036" y="2988492"/>
          <a:ext cx="536990" cy="91440"/>
        </a:xfrm>
        <a:custGeom>
          <a:avLst/>
          <a:gdLst/>
          <a:ahLst/>
          <a:cxnLst/>
          <a:rect l="0" t="0" r="0" b="0"/>
          <a:pathLst>
            <a:path>
              <a:moveTo>
                <a:pt x="0" y="45720"/>
              </a:moveTo>
              <a:lnTo>
                <a:pt x="536990" y="45720"/>
              </a:lnTo>
            </a:path>
          </a:pathLst>
        </a:custGeom>
        <a:noFill/>
        <a:ln w="100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793341" y="3031374"/>
        <a:ext cx="28379" cy="5675"/>
      </dsp:txXfrm>
    </dsp:sp>
    <dsp:sp modelId="{D91DB422-8117-4BF7-8F63-78A7DD0BE57C}">
      <dsp:nvSpPr>
        <dsp:cNvPr id="0" name=""/>
        <dsp:cNvSpPr/>
      </dsp:nvSpPr>
      <dsp:spPr>
        <a:xfrm>
          <a:off x="6073052" y="2293877"/>
          <a:ext cx="2467783" cy="1480670"/>
        </a:xfrm>
        <a:prstGeom prst="rect">
          <a:avLst/>
        </a:prstGeom>
        <a:solidFill>
          <a:schemeClr val="tx2"/>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u="none" kern="1200"/>
            <a:t>Configure TMS on multi-cloud (Optional)</a:t>
          </a:r>
          <a:endParaRPr lang="en-IE" sz="1200" kern="1200"/>
        </a:p>
      </dsp:txBody>
      <dsp:txXfrm>
        <a:off x="6073052" y="2293877"/>
        <a:ext cx="2467783" cy="1480670"/>
      </dsp:txXfrm>
    </dsp:sp>
    <dsp:sp modelId="{AC62F1D5-5A26-40B8-AB16-32AF3A9D40CC}">
      <dsp:nvSpPr>
        <dsp:cNvPr id="0" name=""/>
        <dsp:cNvSpPr/>
      </dsp:nvSpPr>
      <dsp:spPr>
        <a:xfrm>
          <a:off x="9108426" y="2293877"/>
          <a:ext cx="2467783" cy="1480670"/>
        </a:xfrm>
        <a:prstGeom prst="rect">
          <a:avLst/>
        </a:prstGeom>
        <a:solidFill>
          <a:schemeClr val="tx2"/>
        </a:solidFill>
        <a:ln>
          <a:noFill/>
        </a:ln>
        <a:effectLst>
          <a:outerShdw blurRad="38100" dist="300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u="none" kern="1200"/>
            <a:t>Transport to Qual/Prod subaccounts</a:t>
          </a:r>
          <a:endParaRPr lang="en-IE" sz="1600" b="0" i="0" u="none" kern="1200"/>
        </a:p>
      </dsp:txBody>
      <dsp:txXfrm>
        <a:off x="9108426" y="2293877"/>
        <a:ext cx="2467783" cy="148067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72 Brand" panose="020B0504030603020204" pitchFamily="34" charset="0"/>
              </a:rPr>
              <a:pPr algn="ctr"/>
              <a:t>‹#›</a:t>
            </a:fld>
            <a:endParaRPr lang="de-DE" sz="1000" dirty="0">
              <a:latin typeface="72 Brand" panose="020B0504030603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72 Brand" panose="020B0504030603020204" pitchFamily="34" charset="0"/>
              </a:defRPr>
            </a:lvl1pPr>
          </a:lstStyle>
          <a:p>
            <a:fld id="{7D8C2C35-2B8A-446E-BEC0-FD36716C29AC}" type="slidenum">
              <a:rPr lang="en-DE" smtClean="0"/>
              <a:pPr/>
              <a:t>‹#›</a:t>
            </a:fld>
            <a:endParaRPr lang="en-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72 Brand" panose="020B0504030603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72 Brand" panose="020B0504030603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72 Brand" panose="020B0504030603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Hello and good afternoon everyone. Thank you all for joining this meeting, my name is Shikhar and I’m a member of the SAP Migration Programme. Today I will be walking you through the neo to multi-cloud migration. This report was made from an analysis carried out on your neo accounts and should be a very useful tool to help you with your migration.</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1</a:t>
            </a:fld>
            <a:endParaRPr lang="en-DE" dirty="0"/>
          </a:p>
        </p:txBody>
      </p:sp>
    </p:spTree>
    <p:extLst>
      <p:ext uri="{BB962C8B-B14F-4D97-AF65-F5344CB8AC3E}">
        <p14:creationId xmlns:p14="http://schemas.microsoft.com/office/powerpoint/2010/main" val="327196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 are the SAPUI5 applications running on your subaccount. </a:t>
            </a:r>
            <a:r>
              <a:rPr lang="en-US" sz="1800" dirty="0">
                <a:solidFill>
                  <a:srgbClr val="000000"/>
                </a:solidFill>
                <a:latin typeface="+mn-lt"/>
                <a:cs typeface="Arial"/>
              </a:rPr>
              <a:t>T</a:t>
            </a:r>
            <a:r>
              <a:rPr lang="en-US" sz="1800" dirty="0">
                <a:solidFill>
                  <a:srgbClr val="000000"/>
                </a:solidFill>
                <a:latin typeface="+mn-lt"/>
              </a:rPr>
              <a:t>here are/is 6 SAPUI5 application(s) running on 2 Neo subaccount(s). </a:t>
            </a:r>
            <a:r>
              <a:rPr lang="en-GB" sz="1800" dirty="0">
                <a:effectLst/>
                <a:latin typeface="Calibri" panose="020F0502020204030204" pitchFamily="34" charset="0"/>
                <a:ea typeface="Calibri" panose="020F0502020204030204" pitchFamily="34" charset="0"/>
                <a:cs typeface="Times New Roman" panose="02020603050405020304" pitchFamily="18" charset="0"/>
              </a:rPr>
              <a:t>We estimate this will be of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MEDIUM</a:t>
            </a:r>
            <a:r>
              <a:rPr lang="en-GB" sz="1800" dirty="0">
                <a:effectLst/>
                <a:latin typeface="Calibri" panose="020F0502020204030204" pitchFamily="34" charset="0"/>
                <a:ea typeface="Calibri" panose="020F0502020204030204" pitchFamily="34" charset="0"/>
                <a:cs typeface="Times New Roman" panose="02020603050405020304" pitchFamily="18" charset="0"/>
              </a:rPr>
              <a:t> criticality and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a:effectLst/>
                <a:latin typeface="Calibri" panose="020F0502020204030204" pitchFamily="34" charset="0"/>
                <a:ea typeface="Calibri" panose="020F0502020204030204" pitchFamily="34" charset="0"/>
                <a:cs typeface="Times New Roman" panose="02020603050405020304" pitchFamily="18" charset="0"/>
              </a:rPr>
              <a:t>complexity.</a:t>
            </a:r>
            <a:br>
              <a:rPr lang="en-GB" sz="1800" dirty="0">
                <a:solidFill>
                  <a:srgbClr val="000000"/>
                </a:solidFill>
                <a:effectLst/>
                <a:latin typeface="Calibri" panose="020F0502020204030204" pitchFamily="34" charset="0"/>
              </a:rPr>
            </a:br>
            <a:br>
              <a:rPr lang="en-GB" sz="1800" dirty="0">
                <a:solidFill>
                  <a:srgbClr val="000000"/>
                </a:solidFill>
                <a:effectLst/>
                <a:latin typeface="Calibri" panose="020F0502020204030204" pitchFamily="34" charset="0"/>
              </a:rPr>
            </a:br>
            <a:r>
              <a:rPr lang="en-GB" sz="1800" dirty="0">
                <a:solidFill>
                  <a:srgbClr val="000000"/>
                </a:solidFill>
                <a:effectLst/>
                <a:latin typeface="Calibri" panose="020F0502020204030204" pitchFamily="34" charset="0"/>
              </a:rPr>
              <a:t>The application needs to be adapted to support the Multi-Cloud environment.</a:t>
            </a:r>
          </a:p>
          <a:p>
            <a:pPr marL="0" marR="0">
              <a:spcBef>
                <a:spcPts val="0"/>
              </a:spcBef>
              <a:spcAft>
                <a:spcPts val="0"/>
              </a:spcAft>
            </a:pPr>
            <a:r>
              <a:rPr lang="en-GB" sz="1800" dirty="0">
                <a:solidFill>
                  <a:srgbClr val="000000"/>
                </a:solidFill>
                <a:effectLst/>
                <a:latin typeface="Calibri" panose="020F0502020204030204" pitchFamily="34" charset="0"/>
              </a:rPr>
              <a:t> </a:t>
            </a:r>
          </a:p>
          <a:p>
            <a:pPr marL="0" marR="0">
              <a:spcBef>
                <a:spcPts val="0"/>
              </a:spcBef>
              <a:spcAft>
                <a:spcPts val="0"/>
              </a:spcAft>
            </a:pPr>
            <a:r>
              <a:rPr lang="en-GB" sz="1800" dirty="0">
                <a:solidFill>
                  <a:srgbClr val="000000"/>
                </a:solidFill>
                <a:effectLst/>
                <a:latin typeface="Calibri" panose="020F0502020204030204" pitchFamily="34" charset="0"/>
              </a:rPr>
              <a:t>First step is to get the source files from the NEO HTML5 application. Usually these can be downloaded from the GIT repo on the sub-account.  </a:t>
            </a:r>
          </a:p>
          <a:p>
            <a:pPr marL="0" marR="0">
              <a:spcBef>
                <a:spcPts val="0"/>
              </a:spcBef>
              <a:spcAft>
                <a:spcPts val="0"/>
              </a:spcAft>
            </a:pPr>
            <a:r>
              <a:rPr lang="en-GB" sz="1800" dirty="0">
                <a:solidFill>
                  <a:srgbClr val="000000"/>
                </a:solidFill>
                <a:effectLst/>
                <a:latin typeface="Calibri" panose="020F0502020204030204" pitchFamily="34" charset="0"/>
              </a:rPr>
              <a:t> </a:t>
            </a:r>
          </a:p>
          <a:p>
            <a:pPr marL="0" marR="0">
              <a:spcBef>
                <a:spcPts val="0"/>
              </a:spcBef>
              <a:spcAft>
                <a:spcPts val="0"/>
              </a:spcAft>
            </a:pPr>
            <a:r>
              <a:rPr lang="en-GB" sz="1800" dirty="0">
                <a:solidFill>
                  <a:srgbClr val="000000"/>
                </a:solidFill>
                <a:effectLst/>
                <a:latin typeface="Calibri" panose="020F0502020204030204" pitchFamily="34" charset="0"/>
              </a:rPr>
              <a:t>Then you can use the </a:t>
            </a:r>
            <a:r>
              <a:rPr lang="en-GB" sz="1800" b="1" dirty="0">
                <a:solidFill>
                  <a:srgbClr val="000000"/>
                </a:solidFill>
                <a:effectLst/>
                <a:latin typeface="Calibri" panose="020F0502020204030204" pitchFamily="34" charset="0"/>
              </a:rPr>
              <a:t>Business Application Studio (BAS)</a:t>
            </a:r>
            <a:r>
              <a:rPr lang="en-GB" sz="1800" dirty="0">
                <a:solidFill>
                  <a:srgbClr val="000000"/>
                </a:solidFill>
                <a:effectLst/>
                <a:latin typeface="Calibri" panose="020F0502020204030204" pitchFamily="34" charset="0"/>
              </a:rPr>
              <a:t> to adapt the apps to the </a:t>
            </a:r>
            <a:r>
              <a:rPr lang="en-GB" sz="1800" b="1" dirty="0">
                <a:solidFill>
                  <a:srgbClr val="000000"/>
                </a:solidFill>
                <a:effectLst/>
                <a:latin typeface="Calibri" panose="020F0502020204030204" pitchFamily="34" charset="0"/>
              </a:rPr>
              <a:t>Cloud Foundry runtime</a:t>
            </a:r>
            <a:r>
              <a:rPr lang="en-GB" sz="1800" dirty="0">
                <a:solidFill>
                  <a:srgbClr val="000000"/>
                </a:solidFill>
                <a:effectLst/>
                <a:latin typeface="Calibri" panose="020F0502020204030204" pitchFamily="34" charset="0"/>
              </a:rPr>
              <a:t>.</a:t>
            </a:r>
            <a:br>
              <a:rPr lang="en-GB" sz="1800" dirty="0">
                <a:solidFill>
                  <a:srgbClr val="000000"/>
                </a:solidFill>
                <a:effectLst/>
                <a:latin typeface="Calibri" panose="020F0502020204030204" pitchFamily="34" charset="0"/>
              </a:rPr>
            </a:br>
            <a:endParaRPr lang="en-GB" sz="1800" dirty="0">
              <a:solidFill>
                <a:srgbClr val="000000"/>
              </a:solidFill>
              <a:effectLst/>
              <a:latin typeface="Calibri" panose="020F0502020204030204" pitchFamily="34" charset="0"/>
            </a:endParaRPr>
          </a:p>
          <a:p>
            <a:pPr marL="0" marR="0">
              <a:spcBef>
                <a:spcPts val="0"/>
              </a:spcBef>
              <a:spcAft>
                <a:spcPts val="0"/>
              </a:spcAft>
            </a:pPr>
            <a:r>
              <a:rPr lang="en-GB" sz="1800" dirty="0">
                <a:solidFill>
                  <a:srgbClr val="000000"/>
                </a:solidFill>
                <a:effectLst/>
                <a:latin typeface="Calibri" panose="020F0502020204030204" pitchFamily="34" charset="0"/>
              </a:rPr>
              <a:t>Loading them up in a </a:t>
            </a:r>
            <a:r>
              <a:rPr lang="en-GB" sz="1800" b="1" dirty="0">
                <a:solidFill>
                  <a:srgbClr val="000000"/>
                </a:solidFill>
                <a:effectLst/>
                <a:latin typeface="Calibri" panose="020F0502020204030204" pitchFamily="34" charset="0"/>
              </a:rPr>
              <a:t>Fiori dev space</a:t>
            </a:r>
            <a:r>
              <a:rPr lang="en-GB" sz="1800" dirty="0">
                <a:solidFill>
                  <a:srgbClr val="000000"/>
                </a:solidFill>
                <a:effectLst/>
                <a:latin typeface="Calibri" panose="020F0502020204030204" pitchFamily="34" charset="0"/>
              </a:rPr>
              <a:t> in Business application studio will auto trigger the migration/adaption. </a:t>
            </a:r>
          </a:p>
          <a:p>
            <a:pPr marL="0" marR="0">
              <a:spcBef>
                <a:spcPts val="0"/>
              </a:spcBef>
              <a:spcAft>
                <a:spcPts val="0"/>
              </a:spcAft>
            </a:pPr>
            <a:r>
              <a:rPr lang="en-GB" sz="1800" dirty="0">
                <a:solidFill>
                  <a:srgbClr val="000000"/>
                </a:solidFill>
                <a:effectLst/>
                <a:latin typeface="Calibri" panose="020F0502020204030204" pitchFamily="34" charset="0"/>
              </a:rPr>
              <a:t>Once adapted the </a:t>
            </a:r>
            <a:r>
              <a:rPr lang="en-GB" sz="1800" dirty="0" err="1">
                <a:solidFill>
                  <a:srgbClr val="000000"/>
                </a:solidFill>
                <a:effectLst/>
                <a:latin typeface="Calibri" panose="020F0502020204030204" pitchFamily="34" charset="0"/>
              </a:rPr>
              <a:t>NEO_app.json</a:t>
            </a:r>
            <a:r>
              <a:rPr lang="en-GB" sz="1800" dirty="0">
                <a:solidFill>
                  <a:srgbClr val="000000"/>
                </a:solidFill>
                <a:effectLst/>
                <a:latin typeface="Calibri" panose="020F0502020204030204" pitchFamily="34" charset="0"/>
              </a:rPr>
              <a:t> file can be removed.</a:t>
            </a:r>
          </a:p>
          <a:p>
            <a:pPr marL="0" marR="0">
              <a:spcBef>
                <a:spcPts val="0"/>
              </a:spcBef>
              <a:spcAft>
                <a:spcPts val="0"/>
              </a:spcAft>
            </a:pPr>
            <a:r>
              <a:rPr lang="en-GB" sz="1800" dirty="0">
                <a:solidFill>
                  <a:srgbClr val="000000"/>
                </a:solidFill>
                <a:effectLst/>
                <a:latin typeface="Calibri" panose="020F0502020204030204" pitchFamily="34" charset="0"/>
              </a:rPr>
              <a:t> </a:t>
            </a:r>
          </a:p>
          <a:p>
            <a:pPr marL="0" marR="0">
              <a:spcBef>
                <a:spcPts val="0"/>
              </a:spcBef>
              <a:spcAft>
                <a:spcPts val="0"/>
              </a:spcAft>
            </a:pPr>
            <a:r>
              <a:rPr lang="en-GB" sz="1800" dirty="0">
                <a:solidFill>
                  <a:srgbClr val="000000"/>
                </a:solidFill>
                <a:effectLst/>
                <a:latin typeface="Calibri" panose="020F0502020204030204" pitchFamily="34" charset="0"/>
              </a:rPr>
              <a:t>You will then need to add deployment descriptor to it which will produce the </a:t>
            </a:r>
            <a:r>
              <a:rPr lang="en-GB" sz="1800" dirty="0" err="1">
                <a:solidFill>
                  <a:srgbClr val="000000"/>
                </a:solidFill>
                <a:effectLst/>
                <a:latin typeface="Calibri" panose="020F0502020204030204" pitchFamily="34" charset="0"/>
              </a:rPr>
              <a:t>MTA.yml</a:t>
            </a:r>
            <a:r>
              <a:rPr lang="en-GB" sz="1800" dirty="0">
                <a:solidFill>
                  <a:srgbClr val="000000"/>
                </a:solidFill>
                <a:effectLst/>
                <a:latin typeface="Calibri" panose="020F0502020204030204" pitchFamily="34" charset="0"/>
              </a:rPr>
              <a:t> which is Multi-target </a:t>
            </a:r>
            <a:r>
              <a:rPr lang="en-GB" sz="1800" dirty="0" err="1">
                <a:solidFill>
                  <a:srgbClr val="000000"/>
                </a:solidFill>
                <a:effectLst/>
                <a:latin typeface="Calibri" panose="020F0502020204030204" pitchFamily="34" charset="0"/>
              </a:rPr>
              <a:t>Application.YML</a:t>
            </a:r>
            <a:r>
              <a:rPr lang="en-GB" sz="1800" dirty="0">
                <a:solidFill>
                  <a:srgbClr val="000000"/>
                </a:solidFill>
                <a:effectLst/>
                <a:latin typeface="Calibri" panose="020F0502020204030204" pitchFamily="34" charset="0"/>
              </a:rPr>
              <a:t>. Then you will build this file and deploy it to the Cloud Foundry space of your choice. </a:t>
            </a:r>
          </a:p>
          <a:p>
            <a:pPr marL="0" marR="0">
              <a:spcBef>
                <a:spcPts val="0"/>
              </a:spcBef>
              <a:spcAft>
                <a:spcPts val="0"/>
              </a:spcAft>
            </a:pPr>
            <a:r>
              <a:rPr lang="en-GB" sz="1800" dirty="0">
                <a:solidFill>
                  <a:srgbClr val="000000"/>
                </a:solidFill>
                <a:effectLst/>
                <a:latin typeface="Calibri" panose="020F0502020204030204" pitchFamily="34" charset="0"/>
              </a:rPr>
              <a:t> </a:t>
            </a:r>
          </a:p>
          <a:p>
            <a:pPr marL="0" marR="0">
              <a:spcBef>
                <a:spcPts val="0"/>
              </a:spcBef>
              <a:spcAft>
                <a:spcPts val="0"/>
              </a:spcAft>
            </a:pPr>
            <a:r>
              <a:rPr lang="en-GB" sz="1800" dirty="0">
                <a:solidFill>
                  <a:srgbClr val="000000"/>
                </a:solidFill>
                <a:effectLst/>
                <a:latin typeface="Calibri" panose="020F0502020204030204" pitchFamily="34" charset="0"/>
              </a:rPr>
              <a:t>It's important before starting the migration process to check the manifest file and the neo-</a:t>
            </a:r>
            <a:r>
              <a:rPr lang="en-GB" sz="1800" dirty="0" err="1">
                <a:solidFill>
                  <a:srgbClr val="000000"/>
                </a:solidFill>
                <a:effectLst/>
                <a:latin typeface="Calibri" panose="020F0502020204030204" pitchFamily="34" charset="0"/>
              </a:rPr>
              <a:t>app.json</a:t>
            </a:r>
            <a:r>
              <a:rPr lang="en-GB" sz="1800" dirty="0">
                <a:solidFill>
                  <a:srgbClr val="000000"/>
                </a:solidFill>
                <a:effectLst/>
                <a:latin typeface="Calibri" panose="020F0502020204030204" pitchFamily="34" charset="0"/>
              </a:rPr>
              <a:t> file for any destinations that are needed. </a:t>
            </a:r>
          </a:p>
          <a:p>
            <a:pPr marL="0" marR="0">
              <a:spcBef>
                <a:spcPts val="0"/>
              </a:spcBef>
              <a:spcAft>
                <a:spcPts val="0"/>
              </a:spcAft>
            </a:pPr>
            <a:r>
              <a:rPr lang="en-GB" sz="1800" dirty="0">
                <a:solidFill>
                  <a:srgbClr val="000000"/>
                </a:solidFill>
                <a:effectLst/>
                <a:latin typeface="Calibri" panose="020F0502020204030204" pitchFamily="34" charset="0"/>
              </a:rPr>
              <a:t> </a:t>
            </a:r>
          </a:p>
          <a:p>
            <a:pPr marL="0" marR="0">
              <a:spcBef>
                <a:spcPts val="0"/>
              </a:spcBef>
              <a:spcAft>
                <a:spcPts val="0"/>
              </a:spcAft>
            </a:pPr>
            <a:r>
              <a:rPr lang="en-GB" sz="1800" dirty="0">
                <a:solidFill>
                  <a:srgbClr val="000000"/>
                </a:solidFill>
                <a:effectLst/>
                <a:latin typeface="Calibri" panose="020F0502020204030204" pitchFamily="34" charset="0"/>
              </a:rPr>
              <a:t>Its good to import these to the sub-account you are deploying before you start.  </a:t>
            </a:r>
          </a:p>
          <a:p>
            <a:pPr marL="0" marR="0">
              <a:spcBef>
                <a:spcPts val="0"/>
              </a:spcBef>
              <a:spcAft>
                <a:spcPts val="0"/>
              </a:spcAft>
            </a:pPr>
            <a:br>
              <a:rPr lang="en-GB" sz="1800" dirty="0">
                <a:solidFill>
                  <a:srgbClr val="000000"/>
                </a:solidFill>
                <a:effectLst/>
                <a:latin typeface="Calibri" panose="020F0502020204030204" pitchFamily="34" charset="0"/>
              </a:rPr>
            </a:br>
            <a:r>
              <a:rPr lang="en-GB" sz="1800" dirty="0">
                <a:solidFill>
                  <a:srgbClr val="000000"/>
                </a:solidFill>
                <a:effectLst/>
                <a:latin typeface="Calibri" panose="020F0502020204030204" pitchFamily="34" charset="0"/>
              </a:rPr>
              <a:t>Once deployed you can then serve it either from a managed app router or a standalone app router. Usually we have seen customers using the managed app router from </a:t>
            </a:r>
            <a:r>
              <a:rPr lang="en-GB" sz="1800" b="1" dirty="0">
                <a:solidFill>
                  <a:srgbClr val="000000"/>
                </a:solidFill>
                <a:effectLst/>
                <a:latin typeface="Calibri" panose="020F0502020204030204" pitchFamily="34" charset="0"/>
              </a:rPr>
              <a:t>SAP Build </a:t>
            </a:r>
            <a:r>
              <a:rPr lang="en-GB" sz="1800" b="1" dirty="0" err="1">
                <a:solidFill>
                  <a:srgbClr val="000000"/>
                </a:solidFill>
                <a:effectLst/>
                <a:latin typeface="Calibri" panose="020F0502020204030204" pitchFamily="34" charset="0"/>
              </a:rPr>
              <a:t>WorkZone</a:t>
            </a:r>
            <a:r>
              <a:rPr lang="en-GB" sz="1800" b="1" dirty="0">
                <a:solidFill>
                  <a:srgbClr val="000000"/>
                </a:solidFill>
                <a:effectLst/>
                <a:latin typeface="Calibri" panose="020F0502020204030204" pitchFamily="34" charset="0"/>
              </a:rPr>
              <a:t> standard edition.</a:t>
            </a:r>
            <a:r>
              <a:rPr lang="en-GB" sz="1800" dirty="0">
                <a:solidFill>
                  <a:srgbClr val="000000"/>
                </a:solidFill>
                <a:effectLst/>
                <a:latin typeface="Calibri" panose="020F0502020204030204" pitchFamily="34" charset="0"/>
              </a:rPr>
              <a:t> </a:t>
            </a:r>
          </a:p>
          <a:p>
            <a:pPr marL="0" marR="0">
              <a:spcBef>
                <a:spcPts val="0"/>
              </a:spcBef>
              <a:spcAft>
                <a:spcPts val="0"/>
              </a:spcAft>
            </a:pPr>
            <a:r>
              <a:rPr lang="en-GB" sz="1800" dirty="0">
                <a:solidFill>
                  <a:srgbClr val="000000"/>
                </a:solidFill>
                <a:effectLst/>
                <a:latin typeface="Calibri" panose="020F0502020204030204" pitchFamily="34" charset="0"/>
              </a:rPr>
              <a:t> </a:t>
            </a:r>
          </a:p>
          <a:p>
            <a:pPr marL="0" marR="0">
              <a:spcBef>
                <a:spcPts val="0"/>
              </a:spcBef>
              <a:spcAft>
                <a:spcPts val="0"/>
              </a:spcAft>
            </a:pPr>
            <a:r>
              <a:rPr lang="en-GB" sz="1800" dirty="0">
                <a:solidFill>
                  <a:srgbClr val="000000"/>
                </a:solidFill>
                <a:effectLst/>
                <a:latin typeface="Calibri" panose="020F0502020204030204" pitchFamily="34" charset="0"/>
              </a:rPr>
              <a:t>Once a subscription to this service is made it will appear in the sub-account under HTML5 and serve the Fiori and HTML5 apps from there.  </a:t>
            </a: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11</a:t>
            </a:fld>
            <a:endParaRPr lang="en-DE" dirty="0"/>
          </a:p>
        </p:txBody>
      </p:sp>
    </p:spTree>
    <p:extLst>
      <p:ext uri="{BB962C8B-B14F-4D97-AF65-F5344CB8AC3E}">
        <p14:creationId xmlns:p14="http://schemas.microsoft.com/office/powerpoint/2010/main" val="508812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spcBef>
                <a:spcPts val="0"/>
              </a:spcBef>
              <a:spcAft>
                <a:spcPts val="0"/>
              </a:spcAft>
            </a:pPr>
            <a:r>
              <a:rPr lang="en-US" sz="1800" dirty="0">
                <a:solidFill>
                  <a:srgbClr val="000000"/>
                </a:solidFill>
                <a:effectLst/>
                <a:latin typeface="72 Brand" panose="020B0504030603020204" pitchFamily="34" charset="0"/>
              </a:rPr>
              <a:t>Forms by Adobe was enabled in your sub-account. </a:t>
            </a:r>
            <a:r>
              <a:rPr lang="en-GB" sz="1800" dirty="0">
                <a:effectLst/>
                <a:latin typeface="Calibri" panose="020F0502020204030204" pitchFamily="34" charset="0"/>
                <a:ea typeface="Calibri" panose="020F0502020204030204" pitchFamily="34" charset="0"/>
                <a:cs typeface="Times New Roman" panose="02020603050405020304" pitchFamily="18" charset="0"/>
              </a:rPr>
              <a:t>We estimate this will be of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MEDIUM</a:t>
            </a:r>
            <a:r>
              <a:rPr lang="en-GB" sz="1800" dirty="0">
                <a:effectLst/>
                <a:latin typeface="Calibri" panose="020F0502020204030204" pitchFamily="34" charset="0"/>
                <a:ea typeface="Calibri" panose="020F0502020204030204" pitchFamily="34" charset="0"/>
                <a:cs typeface="Times New Roman" panose="02020603050405020304" pitchFamily="18" charset="0"/>
              </a:rPr>
              <a:t> criticality and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MEDIUM </a:t>
            </a:r>
            <a:r>
              <a:rPr lang="en-GB" sz="1800" dirty="0">
                <a:effectLst/>
                <a:latin typeface="Calibri" panose="020F0502020204030204" pitchFamily="34" charset="0"/>
                <a:ea typeface="Calibri" panose="020F0502020204030204" pitchFamily="34" charset="0"/>
                <a:cs typeface="Times New Roman" panose="02020603050405020304" pitchFamily="18" charset="0"/>
              </a:rPr>
              <a:t>complexity.</a:t>
            </a:r>
            <a:endParaRPr lang="en-US" sz="1800" dirty="0">
              <a:solidFill>
                <a:srgbClr val="000000"/>
              </a:solidFill>
              <a:effectLst/>
              <a:latin typeface="72 Brand" panose="020B0504030603020204" pitchFamily="34" charset="0"/>
            </a:endParaRPr>
          </a:p>
          <a:p>
            <a:pPr marL="0" marR="0">
              <a:spcBef>
                <a:spcPts val="0"/>
              </a:spcBef>
              <a:spcAft>
                <a:spcPts val="0"/>
              </a:spcAft>
            </a:pPr>
            <a:r>
              <a:rPr lang="en-US" sz="1800" dirty="0">
                <a:solidFill>
                  <a:srgbClr val="000000"/>
                </a:solidFill>
                <a:effectLst/>
                <a:latin typeface="72 Brand" panose="020B0504030603020204" pitchFamily="34" charset="0"/>
              </a:rPr>
              <a:t> </a:t>
            </a:r>
          </a:p>
          <a:p>
            <a:pPr marL="0" marR="0">
              <a:spcBef>
                <a:spcPts val="0"/>
              </a:spcBef>
              <a:spcAft>
                <a:spcPts val="0"/>
              </a:spcAft>
            </a:pPr>
            <a:r>
              <a:rPr lang="en-US" sz="1800" dirty="0">
                <a:solidFill>
                  <a:srgbClr val="000000"/>
                </a:solidFill>
                <a:effectLst/>
                <a:latin typeface="72 Brand" panose="020B0504030603020204" pitchFamily="34" charset="0"/>
              </a:rPr>
              <a:t>For migrating this service.</a:t>
            </a:r>
          </a:p>
          <a:p>
            <a:pPr marL="0" marR="0">
              <a:spcBef>
                <a:spcPts val="0"/>
              </a:spcBef>
              <a:spcAft>
                <a:spcPts val="0"/>
              </a:spcAft>
            </a:pPr>
            <a:r>
              <a:rPr lang="en-US" sz="1800" dirty="0">
                <a:solidFill>
                  <a:srgbClr val="000000"/>
                </a:solidFill>
                <a:effectLst/>
                <a:latin typeface="72 Brand" panose="020B0504030603020204" pitchFamily="34" charset="0"/>
              </a:rPr>
              <a:t>The first step would be to enabled SAP Forms service in your multi-cloud sub-account.</a:t>
            </a:r>
          </a:p>
          <a:p>
            <a:pPr marL="0" marR="0">
              <a:spcBef>
                <a:spcPts val="0"/>
              </a:spcBef>
              <a:spcAft>
                <a:spcPts val="0"/>
              </a:spcAft>
            </a:pPr>
            <a:r>
              <a:rPr lang="en-US" sz="1800" dirty="0">
                <a:solidFill>
                  <a:srgbClr val="000000"/>
                </a:solidFill>
                <a:effectLst/>
                <a:latin typeface="72 Brand" panose="020B0504030603020204" pitchFamily="34" charset="0"/>
              </a:rPr>
              <a:t>You can do that by navigating into </a:t>
            </a:r>
            <a:r>
              <a:rPr lang="en-US" sz="1800" b="1" dirty="0">
                <a:solidFill>
                  <a:srgbClr val="000000"/>
                </a:solidFill>
                <a:effectLst/>
                <a:latin typeface="72 Brand" panose="020B0504030603020204" pitchFamily="34" charset="0"/>
              </a:rPr>
              <a:t>Service and then Service marketplace</a:t>
            </a:r>
            <a:r>
              <a:rPr lang="en-US" sz="1800" dirty="0">
                <a:solidFill>
                  <a:srgbClr val="000000"/>
                </a:solidFill>
                <a:effectLst/>
                <a:latin typeface="72 Brand" panose="020B0504030603020204" pitchFamily="34" charset="0"/>
              </a:rPr>
              <a:t> and selecting </a:t>
            </a:r>
            <a:r>
              <a:rPr lang="en-US" sz="1800" b="1" dirty="0">
                <a:solidFill>
                  <a:srgbClr val="000000"/>
                </a:solidFill>
                <a:effectLst/>
                <a:latin typeface="72 Brand" panose="020B0504030603020204" pitchFamily="34" charset="0"/>
              </a:rPr>
              <a:t>Forms Service by Adobe</a:t>
            </a:r>
          </a:p>
          <a:p>
            <a:pPr marL="0" marR="0">
              <a:spcBef>
                <a:spcPts val="0"/>
              </a:spcBef>
              <a:spcAft>
                <a:spcPts val="0"/>
              </a:spcAft>
            </a:pPr>
            <a:r>
              <a:rPr lang="en-US" sz="1800" dirty="0">
                <a:solidFill>
                  <a:srgbClr val="000000"/>
                </a:solidFill>
                <a:effectLst/>
                <a:latin typeface="72 Brand" panose="020B0504030603020204" pitchFamily="34" charset="0"/>
              </a:rPr>
              <a:t> </a:t>
            </a:r>
          </a:p>
          <a:p>
            <a:pPr marL="0" marR="0">
              <a:spcBef>
                <a:spcPts val="0"/>
              </a:spcBef>
              <a:spcAft>
                <a:spcPts val="0"/>
              </a:spcAft>
            </a:pPr>
            <a:r>
              <a:rPr lang="en-US" sz="1800" dirty="0">
                <a:solidFill>
                  <a:srgbClr val="000000"/>
                </a:solidFill>
                <a:effectLst/>
                <a:latin typeface="72 Brand" panose="020B0504030603020204" pitchFamily="34" charset="0"/>
              </a:rPr>
              <a:t>If you already have specific configuration settings or files on your NetWeaver ADS or Neo subaccount, you can migrate them to the SAP Forms service in Cloud Foundry.</a:t>
            </a:r>
          </a:p>
          <a:p>
            <a:pPr marL="0" marR="0">
              <a:spcBef>
                <a:spcPts val="0"/>
              </a:spcBef>
              <a:spcAft>
                <a:spcPts val="0"/>
              </a:spcAft>
            </a:pPr>
            <a:r>
              <a:rPr lang="en-US" sz="1800" dirty="0">
                <a:solidFill>
                  <a:srgbClr val="000000"/>
                </a:solidFill>
                <a:effectLst/>
                <a:latin typeface="72 Brand" panose="020B0504030603020204" pitchFamily="34" charset="0"/>
              </a:rPr>
              <a:t>You copy your configuration settings or files from your existing NetWeaver ADS installation or Neo subaccount to the SAP Forms service.</a:t>
            </a:r>
          </a:p>
          <a:p>
            <a:pPr marL="0" marR="0">
              <a:spcBef>
                <a:spcPts val="0"/>
              </a:spcBef>
              <a:spcAft>
                <a:spcPts val="0"/>
              </a:spcAft>
            </a:pPr>
            <a:r>
              <a:rPr lang="en-US" sz="1800" dirty="0">
                <a:solidFill>
                  <a:srgbClr val="000000"/>
                </a:solidFill>
                <a:effectLst/>
                <a:latin typeface="72 Brand" panose="020B0504030603020204" pitchFamily="34" charset="0"/>
              </a:rPr>
              <a:t> </a:t>
            </a:r>
          </a:p>
          <a:p>
            <a:pPr marL="0" marR="0">
              <a:spcBef>
                <a:spcPts val="0"/>
              </a:spcBef>
              <a:spcAft>
                <a:spcPts val="0"/>
              </a:spcAft>
            </a:pPr>
            <a:r>
              <a:rPr lang="en-US" sz="1800" dirty="0">
                <a:solidFill>
                  <a:srgbClr val="000000"/>
                </a:solidFill>
                <a:effectLst/>
                <a:latin typeface="72 Brand" panose="020B0504030603020204" pitchFamily="34" charset="0"/>
              </a:rPr>
              <a:t>There are just a few things to consider when you are planning for migration,</a:t>
            </a:r>
          </a:p>
          <a:p>
            <a:pPr marL="0" marR="0">
              <a:spcBef>
                <a:spcPts val="0"/>
              </a:spcBef>
              <a:spcAft>
                <a:spcPts val="0"/>
              </a:spcAft>
            </a:pPr>
            <a:r>
              <a:rPr lang="en-US" sz="1800" dirty="0">
                <a:solidFill>
                  <a:srgbClr val="000000"/>
                </a:solidFill>
                <a:effectLst/>
                <a:latin typeface="72 Brand" panose="020B0504030603020204" pitchFamily="34" charset="0"/>
              </a:rPr>
              <a:t>The interface to ADS remains the same, you can still use your print programs and custom form templates that are stored in the ABAP system. You only need to perform configuration changes and If you already have specific configuration settings or files on your NetWeaver ADS or Neo subaccount, you can migrate them to the SAP Forms service.</a:t>
            </a:r>
          </a:p>
          <a:p>
            <a:pPr marL="0" marR="0">
              <a:spcBef>
                <a:spcPts val="0"/>
              </a:spcBef>
              <a:spcAft>
                <a:spcPts val="0"/>
              </a:spcAft>
            </a:pPr>
            <a:r>
              <a:rPr lang="en-US" sz="1800" dirty="0">
                <a:solidFill>
                  <a:srgbClr val="000000"/>
                </a:solidFill>
                <a:effectLst/>
                <a:latin typeface="72 Brand" panose="020B0504030603020204" pitchFamily="34" charset="0"/>
              </a:rPr>
              <a:t> </a:t>
            </a:r>
          </a:p>
          <a:p>
            <a:pPr marL="0" marR="0">
              <a:spcBef>
                <a:spcPts val="0"/>
              </a:spcBef>
              <a:spcAft>
                <a:spcPts val="0"/>
              </a:spcAft>
            </a:pPr>
            <a:r>
              <a:rPr lang="en-US" sz="1800" dirty="0">
                <a:solidFill>
                  <a:srgbClr val="000000"/>
                </a:solidFill>
                <a:effectLst/>
                <a:latin typeface="72 Brand" panose="020B0504030603020204" pitchFamily="34" charset="0"/>
              </a:rPr>
              <a:t>Finally, </a:t>
            </a:r>
          </a:p>
          <a:p>
            <a:pPr marL="0" marR="0">
              <a:spcBef>
                <a:spcPts val="0"/>
              </a:spcBef>
              <a:spcAft>
                <a:spcPts val="0"/>
              </a:spcAft>
            </a:pPr>
            <a:r>
              <a:rPr lang="en-US" sz="1800" dirty="0">
                <a:solidFill>
                  <a:srgbClr val="000000"/>
                </a:solidFill>
                <a:effectLst/>
                <a:latin typeface="72 Brand" panose="020B0504030603020204" pitchFamily="34" charset="0"/>
              </a:rPr>
              <a:t>All endpoints of the SAP Forms service REST API in SAP BTP, Cloud Foundry environment, are the same in the Neo-provided service. You do not need to change the input and output handling of your applications. However, binding the service to your Cloud Foundry application and implementing authentication is different.</a:t>
            </a:r>
          </a:p>
          <a:p>
            <a:pPr marL="0" marR="0">
              <a:spcBef>
                <a:spcPts val="0"/>
              </a:spcBef>
              <a:spcAft>
                <a:spcPts val="0"/>
              </a:spcAft>
            </a:pPr>
            <a:r>
              <a:rPr lang="en-US" sz="1800" dirty="0">
                <a:solidFill>
                  <a:srgbClr val="000000"/>
                </a:solidFill>
                <a:effectLst/>
                <a:latin typeface="72 Brand" panose="020B0504030603020204" pitchFamily="34" charset="0"/>
              </a:rPr>
              <a:t> </a:t>
            </a:r>
          </a:p>
          <a:p>
            <a:pPr marL="0" marR="0">
              <a:spcBef>
                <a:spcPts val="0"/>
              </a:spcBef>
              <a:spcAft>
                <a:spcPts val="0"/>
              </a:spcAft>
            </a:pPr>
            <a:r>
              <a:rPr lang="en-US" sz="1800" dirty="0">
                <a:solidFill>
                  <a:srgbClr val="000000"/>
                </a:solidFill>
                <a:effectLst/>
                <a:latin typeface="72 Brand" panose="020B0504030603020204" pitchFamily="34" charset="0"/>
              </a:rPr>
              <a:t>For more information on this, we do have a detailed guide on how to get started and on the migration steps of the services in the link here so do refer it to get ramped up on the migration process of this service.</a:t>
            </a: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12</a:t>
            </a:fld>
            <a:endParaRPr lang="en-DE" dirty="0"/>
          </a:p>
        </p:txBody>
      </p:sp>
    </p:spTree>
    <p:extLst>
      <p:ext uri="{BB962C8B-B14F-4D97-AF65-F5344CB8AC3E}">
        <p14:creationId xmlns:p14="http://schemas.microsoft.com/office/powerpoint/2010/main" val="52210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 Connectivity of your cloud connectors and destinations, and it is a relatively straight forward migration. </a:t>
            </a: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currently have </a:t>
            </a:r>
            <a:r>
              <a:rPr lang="en-US" sz="1800" dirty="0">
                <a:solidFill>
                  <a:srgbClr val="000000"/>
                </a:solidFill>
                <a:latin typeface="+mn-lt"/>
              </a:rPr>
              <a:t>6 configured tunnel(s): 6 with agent version 2.17.0</a:t>
            </a: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So starting with the cloud connector what you will do is first go to the Connector Tab on the cloud connector, you will then add your new multi-cloud subaccount. Then you will then hop over to your subaccount and go to the multi-cloud account you just added and press the connect button to establish your connection. </a:t>
            </a: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Finally you will navigate to the cloud to on-premise button and under Access Control you can select import mappings and import your neo sub account. </a:t>
            </a: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Then migrating the destinations is similar again (if any). You will navigate to the destination section of your neo subaccount, choose the destination you want to migrate and download a file. Then in your multi-cloud account it is just a case of going to destinations, pressing import destination and uploading your file.</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ndParaRP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13</a:t>
            </a:fld>
            <a:endParaRPr lang="en-DE" dirty="0"/>
          </a:p>
        </p:txBody>
      </p:sp>
    </p:spTree>
    <p:extLst>
      <p:ext uri="{BB962C8B-B14F-4D97-AF65-F5344CB8AC3E}">
        <p14:creationId xmlns:p14="http://schemas.microsoft.com/office/powerpoint/2010/main" val="135213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800" dirty="0">
                <a:solidFill>
                  <a:srgbClr val="000000"/>
                </a:solidFill>
                <a:effectLst/>
                <a:latin typeface="72 Brand" panose="020B0504030603020204" pitchFamily="34" charset="0"/>
              </a:rPr>
              <a:t>SAP Revised its’ strategy for these Fiori apps and no longer want customers running them from the cloud platform. Instead the revised strategy is that front end server should be used.</a:t>
            </a:r>
          </a:p>
          <a:p>
            <a:pPr marL="0" marR="0">
              <a:spcBef>
                <a:spcPts val="0"/>
              </a:spcBef>
              <a:spcAft>
                <a:spcPts val="0"/>
              </a:spcAft>
            </a:pPr>
            <a:r>
              <a:rPr lang="en-US" sz="1800" dirty="0">
                <a:solidFill>
                  <a:srgbClr val="000000"/>
                </a:solidFill>
                <a:effectLst/>
                <a:latin typeface="72 Brand" panose="020B0504030603020204" pitchFamily="34" charset="0"/>
              </a:rPr>
              <a:t> </a:t>
            </a:r>
          </a:p>
          <a:p>
            <a:pPr marL="0" marR="0">
              <a:spcBef>
                <a:spcPts val="0"/>
              </a:spcBef>
              <a:spcAft>
                <a:spcPts val="0"/>
              </a:spcAft>
            </a:pPr>
            <a:r>
              <a:rPr lang="en-US" sz="1800" dirty="0">
                <a:solidFill>
                  <a:srgbClr val="000000"/>
                </a:solidFill>
                <a:effectLst/>
                <a:latin typeface="72 Brand" panose="020B0504030603020204" pitchFamily="34" charset="0"/>
              </a:rPr>
              <a:t>So based on what you are using your Fiori Applications along with S/4 HANA or the business suite, there are two deployment options</a:t>
            </a:r>
          </a:p>
          <a:p>
            <a:pPr marL="0" marR="0">
              <a:spcBef>
                <a:spcPts val="0"/>
              </a:spcBef>
              <a:spcAft>
                <a:spcPts val="0"/>
              </a:spcAft>
            </a:pPr>
            <a:r>
              <a:rPr lang="en-US" sz="1800" dirty="0">
                <a:solidFill>
                  <a:srgbClr val="000000"/>
                </a:solidFill>
                <a:effectLst/>
                <a:latin typeface="72 Brand" panose="020B0504030603020204" pitchFamily="34" charset="0"/>
              </a:rPr>
              <a:t>For SAP S/4HANA, the embedded SAP FES deployment is recommended.</a:t>
            </a:r>
          </a:p>
          <a:p>
            <a:pPr marL="0" marR="0">
              <a:spcBef>
                <a:spcPts val="0"/>
              </a:spcBef>
              <a:spcAft>
                <a:spcPts val="0"/>
              </a:spcAft>
            </a:pPr>
            <a:r>
              <a:rPr lang="en-US" sz="1800" dirty="0">
                <a:solidFill>
                  <a:srgbClr val="000000"/>
                </a:solidFill>
                <a:effectLst/>
                <a:latin typeface="72 Brand" panose="020B0504030603020204" pitchFamily="34" charset="0"/>
              </a:rPr>
              <a:t>For SAP Business Suite scenarios, SAP FES as a central hub is still the recommended deployment</a:t>
            </a:r>
          </a:p>
          <a:p>
            <a:pPr marL="0" marR="0">
              <a:spcBef>
                <a:spcPts val="0"/>
              </a:spcBef>
              <a:spcAft>
                <a:spcPts val="0"/>
              </a:spcAft>
            </a:pPr>
            <a:r>
              <a:rPr lang="en-US" sz="1800" dirty="0">
                <a:solidFill>
                  <a:srgbClr val="000000"/>
                </a:solidFill>
                <a:effectLst/>
                <a:latin typeface="72 Brand" panose="020B0504030603020204" pitchFamily="34" charset="0"/>
              </a:rPr>
              <a:t> </a:t>
            </a:r>
          </a:p>
          <a:p>
            <a:pPr marL="0" marR="0">
              <a:spcBef>
                <a:spcPts val="0"/>
              </a:spcBef>
              <a:spcAft>
                <a:spcPts val="0"/>
              </a:spcAft>
            </a:pPr>
            <a:r>
              <a:rPr lang="en-US" sz="1800" dirty="0">
                <a:solidFill>
                  <a:srgbClr val="000000"/>
                </a:solidFill>
                <a:effectLst/>
                <a:latin typeface="72 Brand" panose="020B0504030603020204" pitchFamily="34" charset="0"/>
              </a:rPr>
              <a:t>Once that setup is done you can then use SAP Build Work zone to implement a common, central point of access for the applications.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solidFill>
                  <a:srgbClr val="000000"/>
                </a:solidFill>
                <a:effectLst/>
                <a:latin typeface="72 Brand" panose="020B0504030603020204" pitchFamily="34" charset="0"/>
              </a:rPr>
              <a:t>The Slide contains a link for a detailed document that goes through this process and explains on the different deployment options for the Fiori applications. If there are any questions in the topic, do let me know I will get them check with an expert and get back to you on them. </a:t>
            </a: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14</a:t>
            </a:fld>
            <a:endParaRPr lang="en-DE" dirty="0"/>
          </a:p>
        </p:txBody>
      </p:sp>
    </p:spTree>
    <p:extLst>
      <p:ext uri="{BB962C8B-B14F-4D97-AF65-F5344CB8AC3E}">
        <p14:creationId xmlns:p14="http://schemas.microsoft.com/office/powerpoint/2010/main" val="3947494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a:spcBef>
                <a:spcPts val="0"/>
              </a:spcBef>
              <a:spcAft>
                <a:spcPts val="0"/>
              </a:spcAft>
            </a:pPr>
            <a:r>
              <a:rPr lang="en-US" sz="1800" dirty="0">
                <a:solidFill>
                  <a:srgbClr val="000000"/>
                </a:solidFill>
                <a:effectLst/>
                <a:latin typeface="72 Brand" panose="020B0504030603020204" pitchFamily="34" charset="0"/>
              </a:rPr>
              <a:t>The server component of </a:t>
            </a:r>
            <a:r>
              <a:rPr lang="en-GB" sz="1800" b="1" dirty="0">
                <a:solidFill>
                  <a:srgbClr val="0070F2"/>
                </a:solidFill>
                <a:latin typeface="+mn-lt"/>
              </a:rPr>
              <a:t>SAP Cloud Integration for data services (</a:t>
            </a:r>
            <a:r>
              <a:rPr lang="en-US" sz="1800" dirty="0">
                <a:solidFill>
                  <a:srgbClr val="000000"/>
                </a:solidFill>
                <a:effectLst/>
                <a:latin typeface="72 Brand" panose="020B0504030603020204" pitchFamily="34" charset="0"/>
              </a:rPr>
              <a:t>SAP CI-DS) currently operates on the NEO environment, with no plans to discontinue its use for SAP Integrated Business Planning (IBP) as (CI-DS) is designed for time series and master data integration with SAP Integrated Business Planning (IBP). </a:t>
            </a:r>
          </a:p>
          <a:p>
            <a:pPr marL="0" marR="0">
              <a:spcBef>
                <a:spcPts val="0"/>
              </a:spcBef>
              <a:spcAft>
                <a:spcPts val="0"/>
              </a:spcAft>
            </a:pPr>
            <a:endParaRPr lang="en-US" sz="1800" dirty="0">
              <a:solidFill>
                <a:srgbClr val="000000"/>
              </a:solidFill>
              <a:effectLst/>
              <a:latin typeface="72 Brand" panose="020B0504030603020204" pitchFamily="34" charset="0"/>
            </a:endParaRPr>
          </a:p>
          <a:p>
            <a:pPr marL="0" marR="0">
              <a:spcBef>
                <a:spcPts val="0"/>
              </a:spcBef>
              <a:spcAft>
                <a:spcPts val="0"/>
              </a:spcAft>
            </a:pPr>
            <a:r>
              <a:rPr lang="en-US" sz="1800" dirty="0">
                <a:solidFill>
                  <a:srgbClr val="000000"/>
                </a:solidFill>
                <a:effectLst/>
                <a:latin typeface="72 Brand" panose="020B0504030603020204" pitchFamily="34" charset="0"/>
              </a:rPr>
              <a:t>CI-DS will transition to SAP BTP Multi-cloud, aligning with the SAP BTP roadmap and leveraging popular </a:t>
            </a:r>
            <a:r>
              <a:rPr lang="en-US" sz="1800" dirty="0" err="1">
                <a:solidFill>
                  <a:srgbClr val="000000"/>
                </a:solidFill>
                <a:effectLst/>
                <a:latin typeface="72 Brand" panose="020B0504030603020204" pitchFamily="34" charset="0"/>
              </a:rPr>
              <a:t>hyperscalers</a:t>
            </a:r>
            <a:r>
              <a:rPr lang="en-US" sz="1800" dirty="0">
                <a:solidFill>
                  <a:srgbClr val="000000"/>
                </a:solidFill>
                <a:effectLst/>
                <a:latin typeface="72 Brand" panose="020B0504030603020204" pitchFamily="34" charset="0"/>
              </a:rPr>
              <a:t>.</a:t>
            </a:r>
          </a:p>
          <a:p>
            <a:pPr marL="0" marR="0">
              <a:spcBef>
                <a:spcPts val="0"/>
              </a:spcBef>
              <a:spcAft>
                <a:spcPts val="0"/>
              </a:spcAft>
            </a:pPr>
            <a:r>
              <a:rPr lang="en-US" sz="1800" dirty="0">
                <a:solidFill>
                  <a:srgbClr val="000000"/>
                </a:solidFill>
                <a:effectLst/>
                <a:latin typeface="72 Brand" panose="020B0504030603020204" pitchFamily="34" charset="0"/>
              </a:rPr>
              <a:t> </a:t>
            </a:r>
            <a:endParaRPr lang="en-US" sz="1800" dirty="0">
              <a:effectLst/>
              <a:latin typeface="Calibri" panose="020F0502020204030204" pitchFamily="34" charset="0"/>
            </a:endParaRPr>
          </a:p>
          <a:p>
            <a:pPr marL="0" marR="0">
              <a:spcBef>
                <a:spcPts val="0"/>
              </a:spcBef>
              <a:spcAft>
                <a:spcPts val="0"/>
              </a:spcAft>
            </a:pPr>
            <a:r>
              <a:rPr lang="en-US" sz="1800" dirty="0">
                <a:solidFill>
                  <a:srgbClr val="000000"/>
                </a:solidFill>
                <a:effectLst/>
                <a:latin typeface="72 Brand" panose="020B0504030603020204" pitchFamily="34" charset="0"/>
              </a:rPr>
              <a:t>Though no public roadmap is available, SAP will assist customers with the migration, aiming to minimize disruption.</a:t>
            </a:r>
          </a:p>
          <a:p>
            <a:pPr marL="0" marR="0">
              <a:spcBef>
                <a:spcPts val="0"/>
              </a:spcBef>
              <a:spcAft>
                <a:spcPts val="0"/>
              </a:spcAft>
            </a:pPr>
            <a:r>
              <a:rPr lang="en-US" sz="1800" dirty="0">
                <a:solidFill>
                  <a:srgbClr val="000000"/>
                </a:solidFill>
                <a:effectLst/>
                <a:latin typeface="72 Brand" panose="020B0504030603020204" pitchFamily="34" charset="0"/>
              </a:rPr>
              <a:t>Updates on this will be announced in Q3 2024 and there are a few links here through which the updates will be available. </a:t>
            </a:r>
          </a:p>
        </p:txBody>
      </p:sp>
      <p:sp>
        <p:nvSpPr>
          <p:cNvPr id="4" name="Slide Number Placeholder 3"/>
          <p:cNvSpPr>
            <a:spLocks noGrp="1"/>
          </p:cNvSpPr>
          <p:nvPr>
            <p:ph type="sldNum" sz="quarter" idx="5"/>
          </p:nvPr>
        </p:nvSpPr>
        <p:spPr/>
        <p:txBody>
          <a:bodyPr/>
          <a:lstStyle/>
          <a:p>
            <a:fld id="{7D8C2C35-2B8A-446E-BEC0-FD36716C29AC}" type="slidenum">
              <a:rPr lang="en-DE" smtClean="0"/>
              <a:pPr/>
              <a:t>15</a:t>
            </a:fld>
            <a:endParaRPr lang="en-DE" dirty="0"/>
          </a:p>
        </p:txBody>
      </p:sp>
    </p:spTree>
    <p:extLst>
      <p:ext uri="{BB962C8B-B14F-4D97-AF65-F5344CB8AC3E}">
        <p14:creationId xmlns:p14="http://schemas.microsoft.com/office/powerpoint/2010/main" val="2881986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Next up is your Cloud integrations. We can see these were active in the 8 subaccounts.</a:t>
            </a:r>
            <a:br>
              <a:rPr lang="en-IE"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088776" rtl="0" eaLnBrk="1" fontAlgn="auto" latinLnBrk="0" hangingPunct="1">
              <a:lnSpc>
                <a:spcPct val="150000"/>
              </a:lnSpc>
              <a:spcBef>
                <a:spcPts val="0"/>
              </a:spcBef>
              <a:spcAft>
                <a:spcPts val="800"/>
              </a:spcAft>
              <a:buClrTx/>
              <a:buSzTx/>
              <a:buFontTx/>
              <a:buNone/>
              <a:tabLst/>
              <a:defRPr/>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We all see a list of the usage in all the tenant. So we will take </a:t>
            </a:r>
            <a:r>
              <a:rPr lang="en-US" sz="1800" b="1" dirty="0">
                <a:solidFill>
                  <a:schemeClr val="tx1"/>
                </a:solidFill>
              </a:rPr>
              <a:t>CPI Productive</a:t>
            </a: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as an example, (</a:t>
            </a:r>
            <a:r>
              <a:rPr lang="en-US" sz="1800" b="0" dirty="0">
                <a:solidFill>
                  <a:schemeClr val="tx1"/>
                </a:solidFill>
              </a:rPr>
              <a:t>45 Integration Flow, 1 Value Mapping, 1 Java Keystore, 13 Security Materials</a:t>
            </a:r>
            <a:r>
              <a:rPr lang="en-US" sz="1800" b="0" i="0" kern="1200" dirty="0">
                <a:solidFill>
                  <a:schemeClr val="tx1"/>
                </a:solidFill>
                <a:effectLst/>
                <a:latin typeface="72 Brand" panose="020B0504030603020204" pitchFamily="34" charset="0"/>
                <a:ea typeface="+mn-ea"/>
                <a:cs typeface="+mn-cs"/>
              </a:rPr>
              <a:t>) so on so forth.</a:t>
            </a:r>
            <a:br>
              <a:rPr lang="en-US" sz="1800" b="0" i="0" kern="1200" dirty="0">
                <a:solidFill>
                  <a:schemeClr val="tx1"/>
                </a:solidFill>
                <a:effectLst/>
                <a:latin typeface="72 Brand" panose="020B0504030603020204" pitchFamily="34" charset="0"/>
                <a:ea typeface="+mn-ea"/>
                <a:cs typeface="+mn-cs"/>
              </a:rPr>
            </a:b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D8C2C35-2B8A-446E-BEC0-FD36716C29AC}" type="slidenum">
              <a:rPr lang="en-DE" smtClean="0"/>
              <a:pPr/>
              <a:t>16</a:t>
            </a:fld>
            <a:endParaRPr lang="en-DE" dirty="0"/>
          </a:p>
        </p:txBody>
      </p:sp>
    </p:spTree>
    <p:extLst>
      <p:ext uri="{BB962C8B-B14F-4D97-AF65-F5344CB8AC3E}">
        <p14:creationId xmlns:p14="http://schemas.microsoft.com/office/powerpoint/2010/main" val="301851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spcBef>
                <a:spcPts val="0"/>
              </a:spcBef>
              <a:spcAft>
                <a:spcPts val="0"/>
              </a:spcAft>
            </a:pPr>
            <a:r>
              <a:rPr lang="en-US" sz="1800" dirty="0">
                <a:solidFill>
                  <a:srgbClr val="000000"/>
                </a:solidFill>
                <a:effectLst/>
                <a:latin typeface="72 Brand" panose="020B0504030603020204" pitchFamily="34" charset="0"/>
              </a:rPr>
              <a:t>So on to our recommendations, the first step will be to enable the Integration Suite service on the Cloud Foundry environment.</a:t>
            </a:r>
          </a:p>
          <a:p>
            <a:pPr marL="0" marR="0">
              <a:spcBef>
                <a:spcPts val="0"/>
              </a:spcBef>
              <a:spcAft>
                <a:spcPts val="0"/>
              </a:spcAft>
            </a:pPr>
            <a:r>
              <a:rPr lang="en-US" sz="1800" dirty="0">
                <a:solidFill>
                  <a:srgbClr val="000000"/>
                </a:solidFill>
                <a:effectLst/>
                <a:latin typeface="72 Brand" panose="020B0504030603020204" pitchFamily="34" charset="0"/>
              </a:rPr>
              <a:t> </a:t>
            </a:r>
          </a:p>
          <a:p>
            <a:pPr marL="0" marR="0">
              <a:spcBef>
                <a:spcPts val="0"/>
              </a:spcBef>
              <a:spcAft>
                <a:spcPts val="0"/>
              </a:spcAft>
            </a:pPr>
            <a:r>
              <a:rPr lang="en-US" sz="1800" dirty="0">
                <a:solidFill>
                  <a:srgbClr val="000000"/>
                </a:solidFill>
                <a:effectLst/>
                <a:latin typeface="72 Brand" panose="020B0504030603020204" pitchFamily="34" charset="0"/>
              </a:rPr>
              <a:t>There are a few small Limitations of CPI on Multi-Cloud.</a:t>
            </a:r>
          </a:p>
          <a:p>
            <a:pPr marL="0" marR="0">
              <a:spcBef>
                <a:spcPts val="0"/>
              </a:spcBef>
              <a:spcAft>
                <a:spcPts val="0"/>
              </a:spcAft>
            </a:pPr>
            <a:r>
              <a:rPr lang="en-US" sz="1800" dirty="0">
                <a:solidFill>
                  <a:srgbClr val="000000"/>
                </a:solidFill>
                <a:effectLst/>
                <a:latin typeface="72 Brand" panose="020B0504030603020204" pitchFamily="34" charset="0"/>
              </a:rPr>
              <a:t> </a:t>
            </a:r>
          </a:p>
          <a:p>
            <a:pPr marL="0" marR="0" lvl="0" indent="0" algn="l" defTabSz="1088776" rtl="0" eaLnBrk="1" fontAlgn="auto" latinLnBrk="0" hangingPunct="1">
              <a:lnSpc>
                <a:spcPct val="150000"/>
              </a:lnSpc>
              <a:spcBef>
                <a:spcPts val="0"/>
              </a:spcBef>
              <a:spcAft>
                <a:spcPts val="800"/>
              </a:spcAft>
              <a:buClrTx/>
              <a:buSzTx/>
              <a:buFontTx/>
              <a:buNone/>
              <a:tabLst/>
              <a:defRPr/>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So when it comes to migration your CPIs, first what you will do is enable the Integration Suite service on the multi-cloud. Then the majority of the migration can be done using the CPI migration tool. This tool can migrate your </a:t>
            </a:r>
            <a:r>
              <a:rPr lang="en-IE" sz="1800" kern="100" dirty="0" err="1">
                <a:effectLst/>
                <a:latin typeface="Calibri" panose="020F0502020204030204" pitchFamily="34" charset="0"/>
                <a:ea typeface="Calibri" panose="020F0502020204030204" pitchFamily="34" charset="0"/>
                <a:cs typeface="Times New Roman" panose="02020603050405020304" pitchFamily="18" charset="0"/>
              </a:rPr>
              <a:t>Iflows</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value mappings, security materials, SF entity and </a:t>
            </a:r>
            <a:r>
              <a:rPr lang="en-IE" sz="1800" kern="100" dirty="0" err="1">
                <a:effectLst/>
                <a:latin typeface="Calibri" panose="020F0502020204030204" pitchFamily="34" charset="0"/>
                <a:ea typeface="Calibri" panose="020F0502020204030204" pitchFamily="34" charset="0"/>
                <a:cs typeface="Times New Roman" panose="02020603050405020304" pitchFamily="18" charset="0"/>
              </a:rPr>
              <a:t>Oauth</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credentials, once they are all versioned correctly. We recommend you update the passwords for these artifacts after the migration.</a:t>
            </a:r>
            <a:br>
              <a:rPr lang="en-IE"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E" sz="1800" kern="100" dirty="0">
                <a:effectLst/>
                <a:latin typeface="Calibri" panose="020F0502020204030204" pitchFamily="34" charset="0"/>
                <a:ea typeface="Calibri" panose="020F0502020204030204" pitchFamily="34" charset="0"/>
                <a:cs typeface="Times New Roman" panose="02020603050405020304" pitchFamily="18" charset="0"/>
              </a:rPr>
            </a:b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There are a few things which will need to be migrated manually for security reasons, these being your PGP keys, known host and Keypairs. So to do the migration first, what you will do is download the migration pack. Then you will create an </a:t>
            </a:r>
            <a:r>
              <a:rPr lang="en-IE" sz="1800" kern="100" dirty="0" err="1">
                <a:effectLst/>
                <a:latin typeface="Calibri" panose="020F0502020204030204" pitchFamily="34" charset="0"/>
                <a:ea typeface="Calibri" panose="020F0502020204030204" pitchFamily="34" charset="0"/>
                <a:cs typeface="Times New Roman" panose="02020603050405020304" pitchFamily="18" charset="0"/>
              </a:rPr>
              <a:t>Oauth</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client in the Neo environment, which you will assign the necessary authorisations.</a:t>
            </a:r>
            <a:br>
              <a:rPr lang="en-IE"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E" sz="1800" kern="100" dirty="0">
                <a:effectLst/>
                <a:latin typeface="Calibri" panose="020F0502020204030204" pitchFamily="34" charset="0"/>
                <a:ea typeface="Calibri" panose="020F0502020204030204" pitchFamily="34" charset="0"/>
                <a:cs typeface="Times New Roman" panose="02020603050405020304" pitchFamily="18" charset="0"/>
              </a:rPr>
            </a:b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After that you will set up inbound authentication with </a:t>
            </a:r>
            <a:r>
              <a:rPr lang="en-IE" sz="1800" kern="100" dirty="0" err="1">
                <a:effectLst/>
                <a:latin typeface="Calibri" panose="020F0502020204030204" pitchFamily="34" charset="0"/>
                <a:ea typeface="Calibri" panose="020F0502020204030204" pitchFamily="34" charset="0"/>
                <a:cs typeface="Times New Roman" panose="02020603050405020304" pitchFamily="18" charset="0"/>
              </a:rPr>
              <a:t>Oauth</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Client Credentials on the tenant in Multi-cloud. Then you will need to have postman installed, where you will have to fill the credential file in postman with the required information before the migration. Finally, to perform the migration, you will run a number of Postman requests. To execute these requests, you can use a set of Postman collections predefined by SAP, which you can access via the SAP Note here. </a:t>
            </a:r>
          </a:p>
          <a:p>
            <a:pPr marL="0" marR="0" lvl="0" indent="0" algn="l" defTabSz="1088776" rtl="0" eaLnBrk="1" fontAlgn="auto" latinLnBrk="0" hangingPunct="1">
              <a:lnSpc>
                <a:spcPct val="150000"/>
              </a:lnSpc>
              <a:spcBef>
                <a:spcPts val="0"/>
              </a:spcBef>
              <a:spcAft>
                <a:spcPts val="800"/>
              </a:spcAft>
              <a:buClrTx/>
              <a:buSzTx/>
              <a:buFontTx/>
              <a:buNone/>
              <a:tabLst/>
              <a:defRPr/>
            </a:pP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088776" rtl="0" eaLnBrk="1" fontAlgn="auto" latinLnBrk="0" hangingPunct="1">
              <a:lnSpc>
                <a:spcPct val="150000"/>
              </a:lnSpc>
              <a:spcBef>
                <a:spcPts val="0"/>
              </a:spcBef>
              <a:spcAft>
                <a:spcPts val="800"/>
              </a:spcAft>
              <a:buClrTx/>
              <a:buSzTx/>
              <a:buFontTx/>
              <a:buNone/>
              <a:tabLst/>
              <a:defRPr/>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You won’t be able to get the version revision history once migrated, and the version history of an artifact will not be available. A general rule of thumb is that it will take half a day to migrate a single </a:t>
            </a:r>
            <a:r>
              <a:rPr lang="en-IE" sz="1800" kern="100" dirty="0" err="1">
                <a:effectLst/>
                <a:latin typeface="Calibri" panose="020F0502020204030204" pitchFamily="34" charset="0"/>
                <a:ea typeface="Calibri" panose="020F0502020204030204" pitchFamily="34" charset="0"/>
                <a:cs typeface="Times New Roman" panose="02020603050405020304" pitchFamily="18" charset="0"/>
              </a:rPr>
              <a:t>IFlows</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This will depend on the experience of the person doing the migration but on average you will be looking around half a day per </a:t>
            </a:r>
            <a:r>
              <a:rPr lang="en-IE" sz="1800" kern="100" dirty="0" err="1">
                <a:effectLst/>
                <a:latin typeface="Calibri" panose="020F0502020204030204" pitchFamily="34" charset="0"/>
                <a:ea typeface="Calibri" panose="020F0502020204030204" pitchFamily="34" charset="0"/>
                <a:cs typeface="Times New Roman" panose="02020603050405020304" pitchFamily="18" charset="0"/>
              </a:rPr>
              <a:t>Iflow</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1800" dirty="0">
              <a:solidFill>
                <a:srgbClr val="000000"/>
              </a:solidFill>
              <a:effectLst/>
              <a:latin typeface="72 Brand" panose="020B0504030603020204" pitchFamily="34" charset="0"/>
            </a:endParaRPr>
          </a:p>
          <a:p>
            <a:pPr marL="0" marR="0">
              <a:spcBef>
                <a:spcPts val="0"/>
              </a:spcBef>
              <a:spcAft>
                <a:spcPts val="0"/>
              </a:spcAft>
            </a:pPr>
            <a:r>
              <a:rPr lang="en-US" sz="1800" dirty="0">
                <a:solidFill>
                  <a:srgbClr val="000000"/>
                </a:solidFill>
                <a:effectLst/>
                <a:latin typeface="72 Brand" panose="020B0504030603020204" pitchFamily="34" charset="0"/>
              </a:rPr>
              <a:t>For more information please do refer the blog post attached in the slide</a:t>
            </a: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18</a:t>
            </a:fld>
            <a:endParaRPr lang="en-DE" dirty="0"/>
          </a:p>
        </p:txBody>
      </p:sp>
    </p:spTree>
    <p:extLst>
      <p:ext uri="{BB962C8B-B14F-4D97-AF65-F5344CB8AC3E}">
        <p14:creationId xmlns:p14="http://schemas.microsoft.com/office/powerpoint/2010/main" val="210682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I will talk about the Migration Roadmap</a:t>
            </a:r>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19</a:t>
            </a:fld>
            <a:endParaRPr lang="en-DE" dirty="0"/>
          </a:p>
        </p:txBody>
      </p:sp>
    </p:spTree>
    <p:extLst>
      <p:ext uri="{BB962C8B-B14F-4D97-AF65-F5344CB8AC3E}">
        <p14:creationId xmlns:p14="http://schemas.microsoft.com/office/powerpoint/2010/main" val="2549645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IE" dirty="0"/>
              <a:t>There are 6 steps in building the roadmap</a:t>
            </a:r>
            <a:br>
              <a:rPr lang="en-IE" dirty="0"/>
            </a:br>
            <a:r>
              <a:rPr lang="en-IE" dirty="0"/>
              <a:t>1) Evaluate</a:t>
            </a:r>
          </a:p>
          <a:p>
            <a:r>
              <a:rPr lang="en-IE" dirty="0"/>
              <a:t>2) Plan</a:t>
            </a:r>
          </a:p>
          <a:p>
            <a:r>
              <a:rPr lang="en-IE" dirty="0"/>
              <a:t>3) Prep</a:t>
            </a:r>
          </a:p>
          <a:p>
            <a:r>
              <a:rPr lang="en-IE" dirty="0"/>
              <a:t>4) Test</a:t>
            </a:r>
          </a:p>
          <a:p>
            <a:r>
              <a:rPr lang="en-IE" dirty="0"/>
              <a:t>5) Migrate</a:t>
            </a:r>
          </a:p>
          <a:p>
            <a:r>
              <a:rPr lang="en-IE" dirty="0"/>
              <a:t>6) Live</a:t>
            </a:r>
            <a:br>
              <a:rPr lang="en-IE" dirty="0"/>
            </a:br>
            <a:endParaRPr lang="en-IE" dirty="0"/>
          </a:p>
          <a:p>
            <a:pPr marL="0" marR="0" lvl="0" indent="0" algn="l" defTabSz="1088776" rtl="0" eaLnBrk="1" fontAlgn="auto" latinLnBrk="0" hangingPunct="1">
              <a:lnSpc>
                <a:spcPct val="100000"/>
              </a:lnSpc>
              <a:spcBef>
                <a:spcPts val="0"/>
              </a:spcBef>
              <a:spcAft>
                <a:spcPts val="0"/>
              </a:spcAft>
              <a:buClrTx/>
              <a:buSzTx/>
              <a:buFontTx/>
              <a:buNone/>
              <a:tabLst/>
              <a:defRPr/>
            </a:pP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 this is a general diagram on building a migration map that outlines the different phases of the migration. We try to get step 1 out of the way with this call so that is your evaluation. </a:t>
            </a: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Then it will be up to you to begin the migration. So the next stage is to plan your migration by identifying the tools available from the migration pack, planning the manual effort required, defining the migration path and scripts and then planning your side-by-side migration strategy. </a:t>
            </a: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Once you have completed the first two stages you will begin to prepare. You will do this by setting up and configuring the multi-cloud environment and recreating or importing/exporting the objects either manually or using migration packs. </a:t>
            </a: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Next phase then is to </a:t>
            </a:r>
            <a:r>
              <a:rPr lang="en-GB"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test</a:t>
            </a: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so making sure everything is working correctly. [ A very useful tool for testing is </a:t>
            </a:r>
            <a:r>
              <a:rPr lang="en-GB"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postman</a:t>
            </a: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which lets you tests locally (Include with CPI)]. </a:t>
            </a: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Then once you have everything tested you can migrate your systems to your multi-cloud subaccount by adjusting your backends or consumer systems to multi-cloud subaccount service or application.</a:t>
            </a: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After that you are ready to go-live, we recommend keeping the neo service for a week or two in case you need to fall back to it. Once everything is stable and working you can go ahead and delete the neo accounts to avoid getting charged for them.</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20</a:t>
            </a:fld>
            <a:endParaRPr lang="en-DE" dirty="0"/>
          </a:p>
        </p:txBody>
      </p:sp>
    </p:spTree>
    <p:extLst>
      <p:ext uri="{BB962C8B-B14F-4D97-AF65-F5344CB8AC3E}">
        <p14:creationId xmlns:p14="http://schemas.microsoft.com/office/powerpoint/2010/main" val="1448902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sz="2400" dirty="0"/>
              <a:t>Next, we have the personalized migration plan that has been prepared for you.</a:t>
            </a:r>
            <a:br>
              <a:rPr lang="en-GB" sz="2400" dirty="0"/>
            </a:br>
            <a:endParaRPr lang="en-GB" sz="2400" dirty="0"/>
          </a:p>
          <a:p>
            <a:r>
              <a:rPr lang="en-GB" sz="2400" dirty="0"/>
              <a:t>This is the approach we recommend for your migration. First, you'll configure your multi-cloud subaccounts, followed by the configuration of your SAP Cloud Connectors.</a:t>
            </a:r>
            <a:br>
              <a:rPr lang="en-GB" sz="2400" dirty="0"/>
            </a:br>
            <a:endParaRPr lang="en-GB" sz="2400" dirty="0"/>
          </a:p>
          <a:p>
            <a:r>
              <a:rPr lang="en-GB" sz="2400" dirty="0"/>
              <a:t>Once those are completed, you can migrate your CPI to the Integration Suite. After that, as we discussed earlier, you should migrate SAP Fiori Cloud to HANA Cloud. </a:t>
            </a:r>
            <a:br>
              <a:rPr lang="en-GB" sz="2400" dirty="0"/>
            </a:br>
            <a:br>
              <a:rPr lang="en-GB" sz="2400" dirty="0"/>
            </a:br>
            <a:r>
              <a:rPr lang="en-GB" sz="2400" dirty="0"/>
              <a:t>Next, you'll migrate your HTML5 Applications to Cloud Foundry Runtime, followed by the migration of your portal service to SAP Build Work Zone. The final steps involve configuring your Transport Management Service and transporting to the quality and production subaccounts.</a:t>
            </a:r>
            <a:br>
              <a:rPr lang="en-GB" sz="2400" dirty="0"/>
            </a:br>
            <a:endParaRPr lang="en-GB" sz="2400" dirty="0"/>
          </a:p>
          <a:p>
            <a:r>
              <a:rPr lang="en-GB" sz="2400" dirty="0"/>
              <a:t>This is our recommended plan, but you can tailor your migration approach based on your specific business requirements. Feel free to plan your migration according to different business scenarios that best suit your needs.</a:t>
            </a:r>
          </a:p>
        </p:txBody>
      </p:sp>
      <p:sp>
        <p:nvSpPr>
          <p:cNvPr id="4" name="Slide Number Placeholder 3"/>
          <p:cNvSpPr>
            <a:spLocks noGrp="1"/>
          </p:cNvSpPr>
          <p:nvPr>
            <p:ph type="sldNum" sz="quarter" idx="5"/>
          </p:nvPr>
        </p:nvSpPr>
        <p:spPr/>
        <p:txBody>
          <a:bodyPr/>
          <a:lstStyle/>
          <a:p>
            <a:fld id="{003CDBF8-97ED-4D61-B16A-45D6B1633809}" type="slidenum">
              <a:rPr lang="en-IE" smtClean="0"/>
              <a:t>21</a:t>
            </a:fld>
            <a:endParaRPr lang="en-IE"/>
          </a:p>
        </p:txBody>
      </p:sp>
    </p:spTree>
    <p:extLst>
      <p:ext uri="{BB962C8B-B14F-4D97-AF65-F5344CB8AC3E}">
        <p14:creationId xmlns:p14="http://schemas.microsoft.com/office/powerpoint/2010/main" val="1220385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50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So here is the agenda for today’s presentation. The first part is the introduction and management summary. </a:t>
            </a:r>
            <a:br>
              <a:rPr lang="en-GB" sz="1800" kern="100" dirty="0">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effectLst/>
                <a:latin typeface="Calibri" panose="020F0502020204030204" pitchFamily="34" charset="0"/>
                <a:ea typeface="Calibri" panose="020F0502020204030204" pitchFamily="34" charset="0"/>
                <a:cs typeface="Times New Roman" panose="02020603050405020304" pitchFamily="18" charset="0"/>
              </a:rPr>
            </a:b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second part will be the migration readiness check, which will be the bulk of the presentation.</a:t>
            </a:r>
            <a:br>
              <a:rPr lang="en-GB"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It is divided up into different parts which essentially is where we will look at the results of the analysis so looking at the active subaccounts, seeing which services being used and I will give you a high-level overview of the main steps in the migration for each service you are currently using.</a:t>
            </a:r>
          </a:p>
          <a:p>
            <a:pPr>
              <a:lnSpc>
                <a:spcPct val="150000"/>
              </a:lnSpc>
              <a:spcAft>
                <a:spcPts val="800"/>
              </a:spcAft>
            </a:pP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We will then look at a migration roadmap, which is the recommended way you should navigate this migration. This is split up into the steps you should take when preparing a migration roadmap, so planning what you will do at each stage of the migration, then there is a migration plan which is a guide I have made to cater for your migration, this is the order you could possibly carry out your migration.</a:t>
            </a:r>
          </a:p>
          <a:p>
            <a:pPr>
              <a:lnSpc>
                <a:spcPct val="150000"/>
              </a:lnSpc>
              <a:spcAft>
                <a:spcPts val="800"/>
              </a:spcAft>
            </a:pP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Once the migration roadmap is covered, we will look the next steps so what you should do after this call and I will then open the floor up to questions but do feel free to stop me at any point to ask questions and I will do my best to answer it. If I don’t know the answer off the top of my head, I will take the question with me and I will get back to you with the answer as soon as possible.</a:t>
            </a:r>
          </a:p>
          <a:p>
            <a:pPr>
              <a:lnSpc>
                <a:spcPct val="150000"/>
              </a:lnSpc>
              <a:spcAft>
                <a:spcPts val="800"/>
              </a:spcAft>
            </a:pP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GB" sz="2400" dirty="0"/>
              <a:t>The last section is the migration guide. I won’t be going through this in the call, but this is where you will find detailed instructions on carrying out the migration.</a:t>
            </a:r>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2</a:t>
            </a:fld>
            <a:endParaRPr lang="en-DE" dirty="0"/>
          </a:p>
        </p:txBody>
      </p:sp>
    </p:spTree>
    <p:extLst>
      <p:ext uri="{BB962C8B-B14F-4D97-AF65-F5344CB8AC3E}">
        <p14:creationId xmlns:p14="http://schemas.microsoft.com/office/powerpoint/2010/main" val="2647018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r>
              <a:rPr lang="en-IE" dirty="0"/>
              <a:t>Now we move on to Next steps which is the last section of today’s presentation.</a:t>
            </a:r>
          </a:p>
        </p:txBody>
      </p:sp>
      <p:sp>
        <p:nvSpPr>
          <p:cNvPr id="4" name="Slide Number Placeholder 3"/>
          <p:cNvSpPr>
            <a:spLocks noGrp="1"/>
          </p:cNvSpPr>
          <p:nvPr>
            <p:ph type="sldNum" sz="quarter" idx="5"/>
          </p:nvPr>
        </p:nvSpPr>
        <p:spPr/>
        <p:txBody>
          <a:bodyPr/>
          <a:lstStyle/>
          <a:p>
            <a:fld id="{7D8C2C35-2B8A-446E-BEC0-FD36716C29AC}" type="slidenum">
              <a:rPr lang="en-DE" smtClean="0"/>
              <a:pPr/>
              <a:t>22</a:t>
            </a:fld>
            <a:endParaRPr lang="en-DE" dirty="0"/>
          </a:p>
        </p:txBody>
      </p:sp>
    </p:spTree>
    <p:extLst>
      <p:ext uri="{BB962C8B-B14F-4D97-AF65-F5344CB8AC3E}">
        <p14:creationId xmlns:p14="http://schemas.microsoft.com/office/powerpoint/2010/main" val="2039997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 mentioned before, you can either create a project plan based on the roadmap we have provided or develop your own. After this call, your next step will be to create a detailed project plan outlining when each service will be migrated.</a:t>
            </a:r>
          </a:p>
          <a:p>
            <a:endParaRPr lang="en-GB" dirty="0"/>
          </a:p>
          <a:p>
            <a:r>
              <a:rPr lang="en-GB" dirty="0"/>
              <a:t>You'll need to identify who will handle the migration—whether it will be someone internal or if you decide to outsource it. Next, you'll need to ensure that all commercial aspects are in place before beginning the migration.</a:t>
            </a:r>
          </a:p>
          <a:p>
            <a:endParaRPr lang="en-GB" dirty="0"/>
          </a:p>
          <a:p>
            <a:r>
              <a:rPr lang="en-GB" dirty="0"/>
              <a:t>Following that, you'll need to plan for comprehensive testing and then a go-live with the multi-cloud services. As mentioned earlier, we recommend keeping the NEO accounts active for a week or two after the migration, just in case any issues arise. After that period, you can safely delete the NEO accounts.</a:t>
            </a:r>
          </a:p>
          <a:p>
            <a:endParaRPr lang="en-GB" dirty="0"/>
          </a:p>
          <a:p>
            <a:r>
              <a:rPr lang="en-GB" b="1" dirty="0"/>
              <a:t>The most important thing to remember here is that you must delete any NEO subaccounts that are no longer in use.</a:t>
            </a:r>
          </a:p>
        </p:txBody>
      </p:sp>
      <p:sp>
        <p:nvSpPr>
          <p:cNvPr id="4" name="Slide Number Placeholder 3"/>
          <p:cNvSpPr>
            <a:spLocks noGrp="1"/>
          </p:cNvSpPr>
          <p:nvPr>
            <p:ph type="sldNum" sz="quarter" idx="5"/>
          </p:nvPr>
        </p:nvSpPr>
        <p:spPr/>
        <p:txBody>
          <a:bodyPr/>
          <a:lstStyle/>
          <a:p>
            <a:fld id="{7D8C2C35-2B8A-446E-BEC0-FD36716C29AC}" type="slidenum">
              <a:rPr lang="en-DE" smtClean="0"/>
              <a:pPr/>
              <a:t>23</a:t>
            </a:fld>
            <a:endParaRPr lang="en-DE" dirty="0"/>
          </a:p>
        </p:txBody>
      </p:sp>
    </p:spTree>
    <p:extLst>
      <p:ext uri="{BB962C8B-B14F-4D97-AF65-F5344CB8AC3E}">
        <p14:creationId xmlns:p14="http://schemas.microsoft.com/office/powerpoint/2010/main" val="3807384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sz="2400" dirty="0"/>
              <a:t>Finally, while the responsibility for carrying out the migration rests with the customer, SAP will offer support throughout the process.</a:t>
            </a:r>
          </a:p>
          <a:p>
            <a:endParaRPr lang="en-GB" sz="2400" dirty="0"/>
          </a:p>
          <a:p>
            <a:r>
              <a:rPr lang="en-GB" sz="2400" dirty="0"/>
              <a:t>Our migration team will serve as your single point of contact. If you have any questions or need assistance, please feel free to email me or use the migration mailbox listed here, which is monitored daily. Should you require additional calls during the migration, we are happy to arrange those. For more complex issues, we can also coordinate with our development teams to provide further support.</a:t>
            </a:r>
          </a:p>
        </p:txBody>
      </p:sp>
      <p:sp>
        <p:nvSpPr>
          <p:cNvPr id="4" name="Slide Number Placeholder 3"/>
          <p:cNvSpPr>
            <a:spLocks noGrp="1"/>
          </p:cNvSpPr>
          <p:nvPr>
            <p:ph type="sldNum" sz="quarter" idx="5"/>
          </p:nvPr>
        </p:nvSpPr>
        <p:spPr/>
        <p:txBody>
          <a:bodyPr/>
          <a:lstStyle/>
          <a:p>
            <a:fld id="{7D8C2C35-2B8A-446E-BEC0-FD36716C29AC}" type="slidenum">
              <a:rPr lang="en-DE" smtClean="0"/>
              <a:pPr/>
              <a:t>24</a:t>
            </a:fld>
            <a:endParaRPr lang="en-DE" dirty="0"/>
          </a:p>
        </p:txBody>
      </p:sp>
    </p:spTree>
    <p:extLst>
      <p:ext uri="{BB962C8B-B14F-4D97-AF65-F5344CB8AC3E}">
        <p14:creationId xmlns:p14="http://schemas.microsoft.com/office/powerpoint/2010/main" val="2942774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So I hope everything was clear up until this point, I’ll pass the floor over to you if you have any questions. If you don’t have any now, again feel free to email me at any stage.</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GB" sz="2400" dirty="0"/>
              <a:t>At the end of the presentation, you will find a detailed migration guide. As mentioned earlier, this call provides only an overview of the migration process, so we won’t be covering the guide in depth today. However, the guide is an excellent resource, offering comprehensive information on how to carry out the migration. I highly recommend reviewing the migration guide on your own, as it will be a valuable tool throughout the process.</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D8C2C35-2B8A-446E-BEC0-FD36716C29AC}" type="slidenum">
              <a:rPr lang="en-DE" smtClean="0"/>
              <a:pPr/>
              <a:t>25</a:t>
            </a:fld>
            <a:endParaRPr lang="en-DE" dirty="0"/>
          </a:p>
        </p:txBody>
      </p:sp>
    </p:spTree>
    <p:extLst>
      <p:ext uri="{BB962C8B-B14F-4D97-AF65-F5344CB8AC3E}">
        <p14:creationId xmlns:p14="http://schemas.microsoft.com/office/powerpoint/2010/main" val="11882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GB" sz="2400" dirty="0"/>
              <a:t>Thank you for your attention throughout this presentation. </a:t>
            </a:r>
            <a:br>
              <a:rPr lang="en-GB" sz="2400" dirty="0"/>
            </a:br>
            <a:br>
              <a:rPr lang="en-GB" sz="2400" dirty="0"/>
            </a:br>
            <a:r>
              <a:rPr lang="en-GB" sz="2400" dirty="0"/>
              <a:t>My contact information is listed here, along with the email address for our team’s mailbox. If you have any questions or need further clarification, please don’t hesitate to reach out. </a:t>
            </a:r>
            <a:br>
              <a:rPr lang="en-GB" sz="2400" dirty="0"/>
            </a:br>
            <a:br>
              <a:rPr lang="en-GB" sz="2400" dirty="0"/>
            </a:br>
            <a:r>
              <a:rPr lang="en-GB" sz="2400" dirty="0"/>
              <a:t>I will be forwarding this report to you shortly after the call so that you have all the details at your fingertips. Once again, thank you for your time and engagement.</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D8C2C35-2B8A-446E-BEC0-FD36716C29AC}" type="slidenum">
              <a:rPr lang="en-DE" smtClean="0"/>
              <a:pPr/>
              <a:t>26</a:t>
            </a:fld>
            <a:endParaRPr lang="en-DE" dirty="0"/>
          </a:p>
        </p:txBody>
      </p:sp>
    </p:spTree>
    <p:extLst>
      <p:ext uri="{BB962C8B-B14F-4D97-AF65-F5344CB8AC3E}">
        <p14:creationId xmlns:p14="http://schemas.microsoft.com/office/powerpoint/2010/main" val="784865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GB" sz="2400" dirty="0"/>
              <a:t>As you are aware, the NEO environment will be sunset on December 31, 2028, meaning all NEO accounts will need to be migrated to the multi-cloud before this date. SAP is committed to collaborating with customers to ensure the migration has as minimal impact as possible, which is why this assessment has been made available. </a:t>
            </a:r>
            <a:br>
              <a:rPr lang="en-GB" sz="2400" dirty="0"/>
            </a:br>
            <a:br>
              <a:rPr lang="en-GB" sz="2400" dirty="0"/>
            </a:br>
            <a:r>
              <a:rPr lang="en-GB" sz="2400" dirty="0"/>
              <a:t>However, customer involvement is necessary for the migration. You are in a good position at the moment, as you’re giving yourselves plenty of time to complete the migration. </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GB" sz="2400" dirty="0"/>
          </a:p>
          <a:p>
            <a:pPr marL="0" marR="0" lvl="0" indent="0" algn="l" defTabSz="1088776" rtl="0" eaLnBrk="1" fontAlgn="auto" latinLnBrk="0" hangingPunct="1">
              <a:lnSpc>
                <a:spcPct val="100000"/>
              </a:lnSpc>
              <a:spcBef>
                <a:spcPts val="0"/>
              </a:spcBef>
              <a:spcAft>
                <a:spcPts val="0"/>
              </a:spcAft>
              <a:buClrTx/>
              <a:buSzTx/>
              <a:buFontTx/>
              <a:buNone/>
              <a:tabLst/>
              <a:defRPr/>
            </a:pPr>
            <a:r>
              <a:rPr lang="en-GB" sz="2400" dirty="0"/>
              <a:t>Hopefully, after this call, you will have a better understanding of how the migration process works and will be able to begin migrating soon.</a:t>
            </a:r>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3</a:t>
            </a:fld>
            <a:endParaRPr lang="en-DE" dirty="0"/>
          </a:p>
        </p:txBody>
      </p:sp>
    </p:spTree>
    <p:extLst>
      <p:ext uri="{BB962C8B-B14F-4D97-AF65-F5344CB8AC3E}">
        <p14:creationId xmlns:p14="http://schemas.microsoft.com/office/powerpoint/2010/main" val="3082868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1088776" rtl="0" eaLnBrk="1" fontAlgn="auto" latinLnBrk="0" hangingPunct="1">
              <a:lnSpc>
                <a:spcPct val="150000"/>
              </a:lnSpc>
              <a:spcBef>
                <a:spcPts val="0"/>
              </a:spcBef>
              <a:spcAft>
                <a:spcPts val="800"/>
              </a:spcAft>
              <a:buClrTx/>
              <a:buSzTx/>
              <a:buFontTx/>
              <a:buNone/>
              <a:tabLst/>
              <a:defRPr/>
            </a:pPr>
            <a:r>
              <a:rPr lang="en-GB" sz="2400" dirty="0"/>
              <a:t>This is the management summary, which provides a high-level overview of the services being used by your global account. During our analysis, we examined </a:t>
            </a:r>
            <a:r>
              <a:rPr lang="en-GB" sz="2400" b="1" dirty="0"/>
              <a:t>4 global accounts</a:t>
            </a:r>
            <a:r>
              <a:rPr lang="en-GB" sz="2400" dirty="0"/>
              <a:t>. Within these global accounts, there were </a:t>
            </a:r>
            <a:r>
              <a:rPr lang="en-GB" sz="2400" b="1" dirty="0"/>
              <a:t>11 subaccounts</a:t>
            </a:r>
            <a:r>
              <a:rPr lang="en-GB" sz="2400" dirty="0"/>
              <a:t>. The main services used in these subaccounts were </a:t>
            </a:r>
            <a:r>
              <a:rPr lang="en-GB" sz="2400" b="1" dirty="0"/>
              <a:t>HTML5 Applications, Forms by Adobe, SAP Fiori Cloud, and Cloud Integration.</a:t>
            </a:r>
            <a:endParaRPr lang="en-GB"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2400" dirty="0"/>
              <a:t>After the analysis, we concluded that the migration effort can be classified as low, medium, or high. We recommend starting the migration as soon as possible to ensure it is completed by the end of 2028. However, as I mentioned earlier, you have plenty of time and are in a good position.</a:t>
            </a:r>
          </a:p>
          <a:p>
            <a:endParaRPr lang="en-GB" sz="2400" dirty="0"/>
          </a:p>
          <a:p>
            <a:r>
              <a:rPr lang="en-GB" sz="2400" dirty="0"/>
              <a:t>After this call, you will need to get in touch with your sales contact to ensure that multi-cloud services are available on your account before starting the migration. Once this is confirmed, you can begin planning your migration. This report focuses on the technical aspects of the migration, so it will provide insights into the technical requirements but not the commercial details.</a:t>
            </a: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4</a:t>
            </a:fld>
            <a:endParaRPr lang="en-DE" dirty="0"/>
          </a:p>
        </p:txBody>
      </p:sp>
    </p:spTree>
    <p:extLst>
      <p:ext uri="{BB962C8B-B14F-4D97-AF65-F5344CB8AC3E}">
        <p14:creationId xmlns:p14="http://schemas.microsoft.com/office/powerpoint/2010/main" val="305255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Now we move on to the next section, which is the Migration Readiness Check.</a:t>
            </a:r>
          </a:p>
        </p:txBody>
      </p:sp>
      <p:sp>
        <p:nvSpPr>
          <p:cNvPr id="4" name="Slide Number Placeholder 3"/>
          <p:cNvSpPr>
            <a:spLocks noGrp="1"/>
          </p:cNvSpPr>
          <p:nvPr>
            <p:ph type="sldNum" sz="quarter" idx="5"/>
          </p:nvPr>
        </p:nvSpPr>
        <p:spPr/>
        <p:txBody>
          <a:bodyPr/>
          <a:lstStyle/>
          <a:p>
            <a:fld id="{7D8C2C35-2B8A-446E-BEC0-FD36716C29AC}" type="slidenum">
              <a:rPr lang="en-DE" smtClean="0"/>
              <a:pPr/>
              <a:t>5</a:t>
            </a:fld>
            <a:endParaRPr lang="en-DE" dirty="0"/>
          </a:p>
        </p:txBody>
      </p:sp>
    </p:spTree>
    <p:extLst>
      <p:ext uri="{BB962C8B-B14F-4D97-AF65-F5344CB8AC3E}">
        <p14:creationId xmlns:p14="http://schemas.microsoft.com/office/powerpoint/2010/main" val="210563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sz="2400" dirty="0"/>
              <a:t>This table provides an overview of the global accounts, subaccounts, and the services being used.</a:t>
            </a:r>
          </a:p>
          <a:p>
            <a:endParaRPr lang="en-GB" sz="2400" dirty="0"/>
          </a:p>
          <a:p>
            <a:r>
              <a:rPr lang="en-GB" sz="2400" dirty="0"/>
              <a:t>Next, we’ll examine the subaccounts and the services used by each account. As mentioned before, we analysed </a:t>
            </a:r>
            <a:r>
              <a:rPr lang="en-GB" sz="2400" b="1" dirty="0"/>
              <a:t>11 neo subaccounts</a:t>
            </a:r>
            <a:r>
              <a:rPr lang="en-GB" sz="2400" dirty="0"/>
              <a:t>. The middle column shows the technical name along with a link to each subaccount, followed by a list of services being used.</a:t>
            </a: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br>
              <a:rPr lang="en-GB"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6</a:t>
            </a:fld>
            <a:endParaRPr lang="en-DE" dirty="0"/>
          </a:p>
        </p:txBody>
      </p:sp>
    </p:spTree>
    <p:extLst>
      <p:ext uri="{BB962C8B-B14F-4D97-AF65-F5344CB8AC3E}">
        <p14:creationId xmlns:p14="http://schemas.microsoft.com/office/powerpoint/2010/main" val="3122735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The services include </a:t>
            </a:r>
            <a:r>
              <a:rPr lang="en-GB" sz="1400" b="1" dirty="0"/>
              <a:t>HTML5 Applications, Forms by Adobe, SAP Fiori Cloud, and Cloud Integration</a:t>
            </a:r>
            <a:r>
              <a:rPr lang="en-GB" sz="1400" dirty="0"/>
              <a:t>.</a:t>
            </a:r>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7</a:t>
            </a:fld>
            <a:endParaRPr lang="en-DE" dirty="0"/>
          </a:p>
        </p:txBody>
      </p:sp>
    </p:spTree>
    <p:extLst>
      <p:ext uri="{BB962C8B-B14F-4D97-AF65-F5344CB8AC3E}">
        <p14:creationId xmlns:p14="http://schemas.microsoft.com/office/powerpoint/2010/main" val="2296609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SAP Cloud Integration for data services</a:t>
            </a:r>
            <a:r>
              <a:rPr lang="en-US" sz="1400" b="1" i="0" dirty="0">
                <a:solidFill>
                  <a:schemeClr val="tx1"/>
                </a:solidFill>
                <a:latin typeface="72 Brand" panose="020B0504030603020204" pitchFamily="34" charset="0"/>
              </a:rPr>
              <a:t> </a:t>
            </a:r>
            <a:r>
              <a:rPr lang="en-US" sz="1400" b="0" i="0" dirty="0">
                <a:solidFill>
                  <a:schemeClr val="tx1"/>
                </a:solidFill>
                <a:latin typeface="72 Brand" panose="020B0504030603020204" pitchFamily="34" charset="0"/>
              </a:rPr>
              <a:t>and </a:t>
            </a:r>
            <a:r>
              <a:rPr lang="en-US" sz="1400" b="1" dirty="0">
                <a:solidFill>
                  <a:schemeClr val="tx1"/>
                </a:solidFill>
              </a:rPr>
              <a:t>SAP Enable Now Cloud</a:t>
            </a:r>
            <a:r>
              <a:rPr lang="en-US" sz="1400" b="1" i="0" dirty="0">
                <a:solidFill>
                  <a:schemeClr val="tx1"/>
                </a:solidFill>
                <a:latin typeface="72 Brand" panose="020B0504030603020204" pitchFamily="34" charset="0"/>
              </a:rPr>
              <a:t> </a:t>
            </a:r>
            <a:r>
              <a:rPr lang="en-IE" dirty="0"/>
              <a:t>are the two </a:t>
            </a:r>
            <a:r>
              <a:rPr lang="en-IE" b="1" dirty="0"/>
              <a:t>other</a:t>
            </a:r>
            <a:r>
              <a:rPr lang="en-IE" dirty="0"/>
              <a:t> services we observed in your subaccounts and before migration these need to be kept in mind.</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IE" dirty="0"/>
          </a:p>
          <a:p>
            <a:pPr marL="0" marR="0" lvl="0" indent="0" algn="l" defTabSz="1088776" rtl="0" eaLnBrk="1" fontAlgn="auto" latinLnBrk="0" hangingPunct="1">
              <a:lnSpc>
                <a:spcPct val="100000"/>
              </a:lnSpc>
              <a:spcBef>
                <a:spcPts val="0"/>
              </a:spcBef>
              <a:spcAft>
                <a:spcPts val="0"/>
              </a:spcAft>
              <a:buClrTx/>
              <a:buSzTx/>
              <a:buFontTx/>
              <a:buNone/>
              <a:tabLst/>
              <a:defRPr/>
            </a:pPr>
            <a:r>
              <a:rPr lang="en-GB" sz="1400" dirty="0"/>
              <a:t>Now the next section will show the corresponding services in the multi-cloud.</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9</a:t>
            </a:fld>
            <a:endParaRPr lang="en-DE" dirty="0"/>
          </a:p>
        </p:txBody>
      </p:sp>
    </p:spTree>
    <p:extLst>
      <p:ext uri="{BB962C8B-B14F-4D97-AF65-F5344CB8AC3E}">
        <p14:creationId xmlns:p14="http://schemas.microsoft.com/office/powerpoint/2010/main" val="3673325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list of the services you are currently using in NEO and the corresponding services you will need in the multi-cloud environment. The links provided will take you to the analysis section of the report, while the other links will direct you to the migration guide, which is also included in the end of this report.</a:t>
            </a:r>
            <a:br>
              <a:rPr lang="en-GB" dirty="0"/>
            </a:br>
            <a:endParaRPr lang="en-GB" dirty="0"/>
          </a:p>
          <a:p>
            <a:r>
              <a:rPr lang="en-GB" dirty="0"/>
              <a:t>As we go through each service and its mapping, you should have a clearer understanding after reviewing the documentation. Additionally, we recommend using the Transport Management Service. This service manages application and content transport within a landscape on BTP, making it a valuable tool for transporting between different subaccounts within the same environment, such as moving from a development account to production. We recommend this service as it can greatly assist with the migration process.</a:t>
            </a:r>
          </a:p>
          <a:p>
            <a:endParaRPr lang="en-IE" dirty="0"/>
          </a:p>
        </p:txBody>
      </p:sp>
      <p:sp>
        <p:nvSpPr>
          <p:cNvPr id="4" name="Slide Number Placeholder 3"/>
          <p:cNvSpPr>
            <a:spLocks noGrp="1"/>
          </p:cNvSpPr>
          <p:nvPr>
            <p:ph type="sldNum" sz="quarter" idx="5"/>
          </p:nvPr>
        </p:nvSpPr>
        <p:spPr/>
        <p:txBody>
          <a:bodyPr/>
          <a:lstStyle/>
          <a:p>
            <a:fld id="{7D8C2C35-2B8A-446E-BEC0-FD36716C29AC}" type="slidenum">
              <a:rPr lang="en-DE" smtClean="0"/>
              <a:pPr/>
              <a:t>10</a:t>
            </a:fld>
            <a:endParaRPr lang="en-DE" dirty="0"/>
          </a:p>
        </p:txBody>
      </p:sp>
    </p:spTree>
    <p:extLst>
      <p:ext uri="{BB962C8B-B14F-4D97-AF65-F5344CB8AC3E}">
        <p14:creationId xmlns:p14="http://schemas.microsoft.com/office/powerpoint/2010/main" val="3834568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bin"/><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0"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mj-lt"/>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pic>
        <p:nvPicPr>
          <p:cNvPr id="795878065" name="LogoBlue-Dynamic" descr="{&quot;templafy&quot;:{&quot;id&quot;:&quot;75c9a521-e237-4d87-84a9-10acd318c9fc&quot;}}"/>
          <p:cNvPicPr>
            <a:picLocks noChangeAspect="1"/>
          </p:cNvPicPr>
          <p:nvPr/>
        </p:nvPicPr>
        <p:blipFill>
          <a:blip r:embed="rId2"/>
          <a:stretch>
            <a:fillRect/>
          </a:stretch>
        </p:blipFill>
        <p:spPr>
          <a:xfrm>
            <a:off x="288006" y="360000"/>
            <a:ext cx="1300840" cy="360000"/>
          </a:xfrm>
          <a:prstGeom prst="rect">
            <a:avLst/>
          </a:prstGeom>
        </p:spPr>
      </p:pic>
      <p:sp>
        <p:nvSpPr>
          <p:cNvPr id="6" name="Classification-Dynamic" descr="{&quot;templafy&quot;:{&quot;id&quot;:&quot;1557aaa7-1ba1-4560-9603-ec175fb52993&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1" userDrawn="1">
          <p15:clr>
            <a:srgbClr val="FBAE40"/>
          </p15:clr>
        </p15:guide>
        <p15:guide id="3" orient="horz" pos="2704" userDrawn="1">
          <p15:clr>
            <a:srgbClr val="FBAE40"/>
          </p15:clr>
        </p15:guide>
        <p15:guide id="4" orient="horz" pos="2334" userDrawn="1">
          <p15:clr>
            <a:srgbClr val="FBAE40"/>
          </p15:clr>
        </p15:guide>
        <p15:guide id="5" orient="horz" pos="2999" userDrawn="1">
          <p15:clr>
            <a:srgbClr val="FBAE40"/>
          </p15:clr>
        </p15:guide>
        <p15:guide id="7" orient="horz" pos="4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pic>
        <p:nvPicPr>
          <p:cNvPr id="1274486570" name="LogoBlue-Dynamic" descr="{&quot;templafy&quot;:{&quot;id&quot;:&quot;a4d58c14-e33f-4cb0-98f3-d2812c69f0d6&quot;}}"/>
          <p:cNvPicPr>
            <a:picLocks noChangeAspect="1"/>
          </p:cNvPicPr>
          <p:nvPr/>
        </p:nvPicPr>
        <p:blipFill>
          <a:blip r:embed="rId3"/>
          <a:stretch>
            <a:fillRect/>
          </a:stretch>
        </p:blipFill>
        <p:spPr>
          <a:xfrm>
            <a:off x="288006" y="360000"/>
            <a:ext cx="1300840" cy="360000"/>
          </a:xfrm>
          <a:prstGeom prst="rect">
            <a:avLst/>
          </a:prstGeom>
        </p:spPr>
      </p:pic>
      <p:sp>
        <p:nvSpPr>
          <p:cNvPr id="3" name="Classification-Dynamic" descr="{&quot;templafy&quot;:{&quot;id&quot;:&quot;bfcb48cd-ff43-4385-8e95-1bed39323d58&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043655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b="0" i="0" dirty="0">
              <a:latin typeface="72 Brand" panose="020B0504030603020204" pitchFamily="34" charset="0"/>
            </a:endParaRPr>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b="0" i="0" dirty="0">
              <a:latin typeface="72 Brand" panose="020B0504030603020204" pitchFamily="34" charset="0"/>
            </a:endParaRPr>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338"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pic>
        <p:nvPicPr>
          <p:cNvPr id="285540394" name="LogoWhite-Dynamic" descr="{&quot;templafy&quot;:{&quot;id&quot;:&quot;913ec1eb-ec72-4c85-918e-5914c8dccc7f&quot;}}"/>
          <p:cNvPicPr>
            <a:picLocks noChangeAspect="1"/>
          </p:cNvPicPr>
          <p:nvPr/>
        </p:nvPicPr>
        <p:blipFill>
          <a:blip r:embed="rId2"/>
          <a:stretch>
            <a:fillRect/>
          </a:stretch>
        </p:blipFill>
        <p:spPr>
          <a:xfrm>
            <a:off x="288006" y="360000"/>
            <a:ext cx="1303866" cy="360000"/>
          </a:xfrm>
          <a:prstGeom prst="rect">
            <a:avLst/>
          </a:prstGeom>
        </p:spPr>
      </p:pic>
      <p:sp>
        <p:nvSpPr>
          <p:cNvPr id="5" name="Classification-Dynamic" descr="{&quot;templafy&quot;:{&quot;id&quot;:&quot;6284b085-5a5c-4700-869c-90a63d4000ff&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9797496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385"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548000"/>
            <a:ext cx="11185200" cy="47879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a:xfrm>
            <a:off x="504000" y="505381"/>
            <a:ext cx="11186476" cy="369332"/>
          </a:xfrm>
        </p:spPr>
        <p:txBody>
          <a:bodyPr/>
          <a:lstStyle>
            <a:lvl1pPr>
              <a:defRPr b="0" i="0">
                <a:latin typeface="72 Brand Medium" panose="020B0504030603020204" pitchFamily="34" charset="0"/>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1" userDrawn="1">
          <p15:clr>
            <a:srgbClr val="FBAE40"/>
          </p15:clr>
        </p15:guide>
        <p15:guide id="2" orient="horz" pos="97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p:ext uri="{DCECCB84-F9BA-43D5-87BE-67443E8EF086}">
      <p15:sldGuideLst xmlns:p15="http://schemas.microsoft.com/office/powerpoint/2012/main">
        <p15:guide id="1" pos="314"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4"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dirty="0"/>
              <a:t>Divider page</a:t>
            </a:r>
            <a:endParaRPr lang="de-DE" dirty="0"/>
          </a:p>
        </p:txBody>
      </p:sp>
    </p:spTree>
    <p:extLst>
      <p:ext uri="{BB962C8B-B14F-4D97-AF65-F5344CB8AC3E}">
        <p14:creationId xmlns:p14="http://schemas.microsoft.com/office/powerpoint/2010/main" val="3514533024"/>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4"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548000"/>
            <a:ext cx="11186477" cy="4787900"/>
          </a:xfrm>
        </p:spPr>
        <p:txBody>
          <a:bodyPr/>
          <a:lstStyle>
            <a:lvl1pPr>
              <a:defRPr/>
            </a:lvl1pPr>
          </a:lstStyle>
          <a:p>
            <a:pPr lvl="0"/>
            <a:r>
              <a:rPr lang="en-GB" dirty="0"/>
              <a:t>Start typing to add text without a bullet point. To add a bullet point, place the cursor at the start of this line and press tab.</a:t>
            </a:r>
            <a:endParaRPr lang="en-US" noProof="0"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0" y="504000"/>
            <a:ext cx="11186476" cy="369332"/>
          </a:xfrm>
        </p:spPr>
        <p:txBody>
          <a:bodyPr/>
          <a:lstStyle>
            <a:lvl1pPr>
              <a:defRPr b="0"/>
            </a:lvl1p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2" userDrawn="1">
          <p15:clr>
            <a:srgbClr val="FBAE40"/>
          </p15:clr>
        </p15:guide>
        <p15:guide id="2" orient="horz" pos="3997"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97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48000"/>
            <a:ext cx="5328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548000"/>
            <a:ext cx="5328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7"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97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48000"/>
            <a:ext cx="3564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548000"/>
            <a:ext cx="3564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548000"/>
            <a:ext cx="3564000" cy="47879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974" userDrawn="1">
          <p15:clr>
            <a:srgbClr val="FBAE40"/>
          </p15:clr>
        </p15:guide>
        <p15:guide id="10" orient="horz" pos="39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28004A"/>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2800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9111" y="1216759"/>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b="0" i="0">
                <a:solidFill>
                  <a:schemeClr val="bg1"/>
                </a:solidFill>
                <a:latin typeface="+mj-lt"/>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pic>
        <p:nvPicPr>
          <p:cNvPr id="1911809749" name="LogoWhite-Dynamic" descr="{&quot;templafy&quot;:{&quot;id&quot;:&quot;87c8cdb2-85e6-4ca5-8623-3ee5ecfe29bb&quot;}}"/>
          <p:cNvPicPr>
            <a:picLocks noChangeAspect="1"/>
          </p:cNvPicPr>
          <p:nvPr/>
        </p:nvPicPr>
        <p:blipFill>
          <a:blip r:embed="rId3"/>
          <a:stretch>
            <a:fillRect/>
          </a:stretch>
        </p:blipFill>
        <p:spPr>
          <a:xfrm>
            <a:off x="288006" y="360000"/>
            <a:ext cx="1303866" cy="360000"/>
          </a:xfrm>
          <a:prstGeom prst="rect">
            <a:avLst/>
          </a:prstGeom>
        </p:spPr>
      </p:pic>
      <p:sp>
        <p:nvSpPr>
          <p:cNvPr id="7" name="Classification-Dynamic" descr="{&quot;templafy&quot;:{&quot;id&quot;:&quot;e4075c3f-2c92-4565-a99c-889d701baedf&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66725725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1" userDrawn="1">
          <p15:clr>
            <a:srgbClr val="FBAE40"/>
          </p15:clr>
        </p15:guide>
        <p15:guide id="3" orient="horz" pos="2688" userDrawn="1">
          <p15:clr>
            <a:srgbClr val="FBAE40"/>
          </p15:clr>
        </p15:guide>
        <p15:guide id="4" orient="horz" pos="2334" userDrawn="1">
          <p15:clr>
            <a:srgbClr val="FBAE40"/>
          </p15:clr>
        </p15:guide>
        <p15:guide id="5" orient="horz" pos="2999"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548000"/>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750" userDrawn="1">
          <p15:clr>
            <a:srgbClr val="FBAE40"/>
          </p15:clr>
        </p15:guide>
        <p15:guide id="6" orient="horz" pos="3004" userDrawn="1">
          <p15:clr>
            <a:srgbClr val="FBAE40"/>
          </p15:clr>
        </p15:guide>
        <p15:guide id="7" orient="horz" pos="3997"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548000"/>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970" userDrawn="1">
          <p15:clr>
            <a:srgbClr val="FBAE40"/>
          </p15:clr>
        </p15:guide>
        <p15:guide id="10" orient="horz" pos="2428" userDrawn="1">
          <p15:clr>
            <a:srgbClr val="FBAE40"/>
          </p15:clr>
        </p15:guide>
        <p15:guide id="11" orient="horz" pos="2743" userDrawn="1">
          <p15:clr>
            <a:srgbClr val="FBAE40"/>
          </p15:clr>
        </p15:guide>
        <p15:guide id="12" orient="horz" pos="399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720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720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720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3" name="Text placeholder - column 2"/>
          <p:cNvSpPr>
            <a:spLocks noGrp="1"/>
          </p:cNvSpPr>
          <p:nvPr>
            <p:ph type="body" sz="quarter" idx="10" hasCustomPrompt="1"/>
          </p:nvPr>
        </p:nvSpPr>
        <p:spPr>
          <a:xfrm>
            <a:off x="504000" y="387720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548000"/>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4" userDrawn="1">
          <p15:clr>
            <a:srgbClr val="FBAE40"/>
          </p15:clr>
        </p15:guide>
        <p15:guide id="5" orient="horz" pos="216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4" userDrawn="1">
          <p15:clr>
            <a:srgbClr val="FBAE40"/>
          </p15:clr>
        </p15:guide>
        <p15:guide id="4" orient="horz" pos="1132"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548000"/>
            <a:ext cx="7092000" cy="4788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991" userDrawn="1">
          <p15:clr>
            <a:srgbClr val="FBAE40"/>
          </p15:clr>
        </p15:guide>
        <p15:guide id="3" pos="4786" userDrawn="1">
          <p15:clr>
            <a:srgbClr val="FBAE40"/>
          </p15:clr>
        </p15:guide>
        <p15:guide id="4" pos="5111" userDrawn="1">
          <p15:clr>
            <a:srgbClr val="FBAE40"/>
          </p15:clr>
        </p15:guide>
        <p15:guide id="5" orient="horz" pos="317" userDrawn="1">
          <p15:clr>
            <a:srgbClr val="FBAE40"/>
          </p15:clr>
        </p15:guide>
        <p15:guide id="6" orient="horz" pos="551" userDrawn="1">
          <p15:clr>
            <a:srgbClr val="FBAE40"/>
          </p15:clr>
        </p15:guide>
        <p15:guide id="7" orient="horz" pos="9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88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72 Brand" panose="020B0504030603020204" pitchFamily="34" charset="0"/>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548000"/>
            <a:ext cx="5328000" cy="4788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972"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48000"/>
            <a:ext cx="11185200" cy="4788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4" userDrawn="1">
          <p15:clr>
            <a:srgbClr val="FBAE40"/>
          </p15:clr>
        </p15:guide>
        <p15:guide id="2" orient="horz" pos="317" userDrawn="1">
          <p15:clr>
            <a:srgbClr val="FBAE40"/>
          </p15:clr>
        </p15:guide>
        <p15:guide id="3" orient="horz" pos="551" userDrawn="1">
          <p15:clr>
            <a:srgbClr val="FBAE40"/>
          </p15:clr>
        </p15:guide>
        <p15:guide id="4" orient="horz" pos="972"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a438416e-c8a2-457d-9318-bd380b6abfee&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2024 SAP SE or an SAP affiliate company. All rights reserved. See Legal Notice on www.sap.com/legal-notice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43050"/>
            <a:ext cx="5413477" cy="846386"/>
          </a:xfrm>
        </p:spPr>
        <p:txBody>
          <a:bodyPr/>
          <a:lstStyle>
            <a:lvl1pPr>
              <a:defRPr sz="5500" b="0" i="0">
                <a:latin typeface="72 Brand Medium" panose="020B0504030603020204" pitchFamily="34" charset="0"/>
              </a:defRPr>
            </a:lvl1pPr>
          </a:lstStyle>
          <a:p>
            <a:r>
              <a:rPr lang="en-GB" dirty="0"/>
              <a:t>Thank you.</a:t>
            </a:r>
            <a:endParaRPr lang="en-US" dirty="0"/>
          </a:p>
        </p:txBody>
      </p:sp>
      <p:pic>
        <p:nvPicPr>
          <p:cNvPr id="5" name="Picture 4">
            <a:extLst>
              <a:ext uri="{FF2B5EF4-FFF2-40B4-BE49-F238E27FC236}">
                <a16:creationId xmlns:a16="http://schemas.microsoft.com/office/drawing/2014/main" id="{9B2C865E-BEC1-EE4C-E61C-369AEE2DFC76}"/>
              </a:ext>
            </a:extLst>
          </p:cNvPr>
          <p:cNvPicPr>
            <a:picLocks noChangeAspect="1"/>
          </p:cNvPicPr>
          <p:nvPr userDrawn="1"/>
        </p:nvPicPr>
        <p:blipFill>
          <a:blip r:embed="rId2"/>
          <a:stretch>
            <a:fillRect/>
          </a:stretch>
        </p:blipFill>
        <p:spPr>
          <a:xfrm>
            <a:off x="8183947" y="5990000"/>
            <a:ext cx="3506403"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70" userDrawn="1">
          <p15:clr>
            <a:srgbClr val="FBAE40"/>
          </p15:clr>
        </p15:guide>
        <p15:guide id="4" orient="horz" pos="1830" userDrawn="1">
          <p15:clr>
            <a:srgbClr val="FBAE40"/>
          </p15:clr>
        </p15:guide>
        <p15:guide id="5" orient="horz" pos="4000" userDrawn="1">
          <p15:clr>
            <a:srgbClr val="FBAE40"/>
          </p15:clr>
        </p15:guide>
        <p15:guide id="6" pos="314"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FFC93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72 Brand" pitchFamily="34" charset="-128"/>
              <a:cs typeface="72 Brand" pitchFamily="34" charset="-128"/>
            </a:endParaRPr>
          </a:p>
        </p:txBody>
      </p:sp>
      <p:pic>
        <p:nvPicPr>
          <p:cNvPr id="6" name="Graphic 5">
            <a:extLst>
              <a:ext uri="{FF2B5EF4-FFF2-40B4-BE49-F238E27FC236}">
                <a16:creationId xmlns:a16="http://schemas.microsoft.com/office/drawing/2014/main" id="{F9CF98F2-AE93-6F6D-B5F5-C2F74E078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67600" y="250521"/>
            <a:ext cx="4538091" cy="6328079"/>
          </a:xfrm>
          <a:prstGeom prst="rect">
            <a:avLst/>
          </a:prstGeom>
        </p:spPr>
      </p:pic>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chemeClr val="accent1"/>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72 Brand" pitchFamily="34" charset="-128"/>
              <a:cs typeface="72 Brand" pitchFamily="34" charset="-128"/>
            </a:endParaRPr>
          </a:p>
        </p:txBody>
      </p:sp>
      <p:pic>
        <p:nvPicPr>
          <p:cNvPr id="534637363" name="LogoWhite-Dynamic" descr="{&quot;templafy&quot;:{&quot;id&quot;:&quot;78f576a9-01c3-49fc-b98b-ea8752b625e9&quot;}}"/>
          <p:cNvPicPr>
            <a:picLocks noChangeAspect="1"/>
          </p:cNvPicPr>
          <p:nvPr/>
        </p:nvPicPr>
        <p:blipFill>
          <a:blip r:embed="rId4"/>
          <a:stretch>
            <a:fillRect/>
          </a:stretch>
        </p:blipFill>
        <p:spPr>
          <a:xfrm>
            <a:off x="288006" y="360000"/>
            <a:ext cx="1303866" cy="360000"/>
          </a:xfrm>
          <a:prstGeom prst="rect">
            <a:avLst/>
          </a:prstGeom>
        </p:spPr>
      </p:pic>
      <p:sp>
        <p:nvSpPr>
          <p:cNvPr id="8" name="Classification-Dynamic" descr="{&quot;templafy&quot;:{&quot;id&quot;:&quot;a604a57c-57c6-479c-b5fb-97d9f641194d&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pic>
        <p:nvPicPr>
          <p:cNvPr id="5" name="Picture 4">
            <a:extLst>
              <a:ext uri="{FF2B5EF4-FFF2-40B4-BE49-F238E27FC236}">
                <a16:creationId xmlns:a16="http://schemas.microsoft.com/office/drawing/2014/main" id="{F75B4DB5-6F82-52F7-7AD9-80874B011E33}"/>
              </a:ext>
              <a:ext uri="{C183D7F6-B498-43B3-948B-1728B52AA6E4}">
                <adec:decorative xmlns:adec="http://schemas.microsoft.com/office/drawing/2017/decorative" val="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a:off x="4664821" y="1129553"/>
            <a:ext cx="6886462" cy="5728447"/>
          </a:xfrm>
          <a:prstGeom prst="rect">
            <a:avLst/>
          </a:prstGeom>
        </p:spPr>
      </p:pic>
      <p:sp>
        <p:nvSpPr>
          <p:cNvPr id="4" name="Title"/>
          <p:cNvSpPr>
            <a:spLocks noGrp="1"/>
          </p:cNvSpPr>
          <p:nvPr>
            <p:ph type="title" hasCustomPrompt="1"/>
          </p:nvPr>
        </p:nvSpPr>
        <p:spPr>
          <a:xfrm>
            <a:off x="288000" y="2706317"/>
            <a:ext cx="6633305" cy="997196"/>
          </a:xfrm>
        </p:spPr>
        <p:txBody>
          <a:bodyPr anchor="b" anchorCtr="0">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spTree>
    <p:extLst>
      <p:ext uri="{BB962C8B-B14F-4D97-AF65-F5344CB8AC3E}">
        <p14:creationId xmlns:p14="http://schemas.microsoft.com/office/powerpoint/2010/main" val="277845837"/>
      </p:ext>
    </p:extLst>
  </p:cSld>
  <p:clrMapOvr>
    <a:masterClrMapping/>
  </p:clrMapOvr>
  <p:extLst>
    <p:ext uri="{DCECCB84-F9BA-43D5-87BE-67443E8EF086}">
      <p15:sldGuideLst xmlns:p15="http://schemas.microsoft.com/office/powerpoint/2012/main">
        <p15:guide id="1" pos="181" userDrawn="1">
          <p15:clr>
            <a:srgbClr val="FBAE40"/>
          </p15:clr>
        </p15:guide>
        <p15:guide id="2" orient="horz" pos="1701" userDrawn="1">
          <p15:clr>
            <a:srgbClr val="FBAE40"/>
          </p15:clr>
        </p15:guide>
        <p15:guide id="3" orient="horz" pos="2688" userDrawn="1">
          <p15:clr>
            <a:srgbClr val="FBAE40"/>
          </p15:clr>
        </p15:guide>
        <p15:guide id="4" orient="horz" pos="2341" userDrawn="1">
          <p15:clr>
            <a:srgbClr val="FBAE40"/>
          </p15:clr>
        </p15:guide>
        <p15:guide id="5" orient="horz" pos="2999"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97DD40"/>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c8ede556-438a-44e1-b908-2f5949e71b66&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pic>
        <p:nvPicPr>
          <p:cNvPr id="1403705243" name="LogoBlack-Dynamic" descr="{&quot;templafy&quot;:{&quot;id&quot;:&quot;9aa4a06d-d344-4873-9ef4-d5f715c1133b&quot;}}"/>
          <p:cNvPicPr>
            <a:picLocks noChangeAspect="1"/>
          </p:cNvPicPr>
          <p:nvPr/>
        </p:nvPicPr>
        <p:blipFill>
          <a:blip r:embed="rId2"/>
          <a:stretch>
            <a:fillRect/>
          </a:stretch>
        </p:blipFill>
        <p:spPr>
          <a:xfrm>
            <a:off x="288006" y="360000"/>
            <a:ext cx="1300840" cy="360000"/>
          </a:xfrm>
          <a:prstGeom prst="rect">
            <a:avLst/>
          </a:prstGeom>
        </p:spPr>
      </p:pic>
    </p:spTree>
    <p:extLst>
      <p:ext uri="{BB962C8B-B14F-4D97-AF65-F5344CB8AC3E}">
        <p14:creationId xmlns:p14="http://schemas.microsoft.com/office/powerpoint/2010/main" val="1084997862"/>
      </p:ext>
    </p:extLst>
  </p:cSld>
  <p:clrMapOvr>
    <a:masterClrMapping/>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41">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dirty="0"/>
              <a:t>Title Goes Here</a:t>
            </a:r>
            <a:br>
              <a:rPr lang="en-US" dirty="0"/>
            </a:br>
            <a:r>
              <a:rPr lang="en-US" dirty="0"/>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pic>
        <p:nvPicPr>
          <p:cNvPr id="1912209826" name="LogoBlue-Dynamic" descr="{&quot;templafy&quot;:{&quot;id&quot;:&quot;ad153dc1-1fb4-4609-8455-c055baa6b469&quot;}}"/>
          <p:cNvPicPr>
            <a:picLocks noChangeAspect="1"/>
          </p:cNvPicPr>
          <p:nvPr/>
        </p:nvPicPr>
        <p:blipFill>
          <a:blip r:embed="rId2"/>
          <a:stretch>
            <a:fillRect/>
          </a:stretch>
        </p:blipFill>
        <p:spPr>
          <a:xfrm>
            <a:off x="288006" y="6218600"/>
            <a:ext cx="1300840" cy="360000"/>
          </a:xfrm>
          <a:prstGeom prst="rect">
            <a:avLst/>
          </a:prstGeom>
        </p:spPr>
      </p:pic>
      <p:sp>
        <p:nvSpPr>
          <p:cNvPr id="9" name="Classification-Dynamic" descr="{&quot;templafy&quot;:{&quot;id&quot;:&quot;d8c292c2-45a3-4a9c-a291-3e162b22914d&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1838505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97DD40"/>
          </a:solidFill>
          <a:ln w="7155" cap="flat">
            <a:noFill/>
            <a:prstDash val="solid"/>
            <a:miter/>
          </a:ln>
        </p:spPr>
        <p:txBody>
          <a:bodyPr rtlCol="0" anchor="ctr"/>
          <a:lstStyle/>
          <a:p>
            <a:endParaRPr lang="en-US" b="0" i="0" dirty="0">
              <a:latin typeface="72 Brand" panose="020B0504030603020204" pitchFamily="34" charset="0"/>
            </a:endParaRPr>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pic>
        <p:nvPicPr>
          <p:cNvPr id="1199582511" name="LogoBlue-Dynamic" descr="{&quot;templafy&quot;:{&quot;id&quot;:&quot;a6cc651d-eeb4-4a3e-b90a-690ee8dec13b&quot;}}"/>
          <p:cNvPicPr>
            <a:picLocks noChangeAspect="1"/>
          </p:cNvPicPr>
          <p:nvPr/>
        </p:nvPicPr>
        <p:blipFill>
          <a:blip r:embed="rId2"/>
          <a:stretch>
            <a:fillRect/>
          </a:stretch>
        </p:blipFill>
        <p:spPr>
          <a:xfrm>
            <a:off x="288006" y="360000"/>
            <a:ext cx="1300840" cy="360000"/>
          </a:xfrm>
          <a:prstGeom prst="rect">
            <a:avLst/>
          </a:prstGeom>
        </p:spPr>
      </p:pic>
      <p:sp>
        <p:nvSpPr>
          <p:cNvPr id="11" name="Classification-Dynamic" descr="{&quot;templafy&quot;:{&quot;id&quot;:&quot;ce203905-eb41-4fb9-8a35-b6fc8337dd47&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554761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72 Brand" pitchFamily="34" charset="-128"/>
              <a:cs typeface="72 Brand"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b="0" i="0" dirty="0">
              <a:latin typeface="72 Brand" panose="020B0504030603020204" pitchFamily="34" charset="0"/>
            </a:endParaRPr>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pic>
        <p:nvPicPr>
          <p:cNvPr id="2108587848" name="LogoBlack-Dynamic" descr="{&quot;templafy&quot;:{&quot;id&quot;:&quot;2d1f7b21-bde0-4723-94f0-6ac4e9c9eb63&quot;}}"/>
          <p:cNvPicPr>
            <a:picLocks noChangeAspect="1"/>
          </p:cNvPicPr>
          <p:nvPr/>
        </p:nvPicPr>
        <p:blipFill>
          <a:blip r:embed="rId2"/>
          <a:stretch>
            <a:fillRect/>
          </a:stretch>
        </p:blipFill>
        <p:spPr>
          <a:xfrm>
            <a:off x="288006" y="360000"/>
            <a:ext cx="1300840" cy="360000"/>
          </a:xfrm>
          <a:prstGeom prst="rect">
            <a:avLst/>
          </a:prstGeom>
        </p:spPr>
      </p:pic>
      <p:sp>
        <p:nvSpPr>
          <p:cNvPr id="3" name="Classification-Dynamic" descr="{&quot;templafy&quot;:{&quot;id&quot;:&quot;6a6817cd-96f9-457a-b033-6eacde8fb251&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13159755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b="0" i="0" dirty="0">
              <a:latin typeface="72 Brand" panose="020B0504030603020204" pitchFamily="34" charset="0"/>
            </a:endParaRPr>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2A86"/>
          </a:solidFill>
          <a:ln w="9264" cap="flat">
            <a:noFill/>
            <a:prstDash val="solid"/>
            <a:miter/>
          </a:ln>
        </p:spPr>
        <p:txBody>
          <a:bodyPr rtlCol="0" anchor="ctr"/>
          <a:lstStyle/>
          <a:p>
            <a:endParaRPr lang="en-US" b="0" i="0" dirty="0">
              <a:latin typeface="72 Brand" panose="020B0504030603020204" pitchFamily="34" charset="0"/>
            </a:endParaRPr>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pic>
        <p:nvPicPr>
          <p:cNvPr id="1944435951" name="LogoWhite-Dynamic" descr="{&quot;templafy&quot;:{&quot;id&quot;:&quot;df8bac34-12a8-43ba-8e71-440a11a2403d&quot;}}"/>
          <p:cNvPicPr>
            <a:picLocks noChangeAspect="1"/>
          </p:cNvPicPr>
          <p:nvPr/>
        </p:nvPicPr>
        <p:blipFill>
          <a:blip r:embed="rId2"/>
          <a:stretch>
            <a:fillRect/>
          </a:stretch>
        </p:blipFill>
        <p:spPr>
          <a:xfrm>
            <a:off x="288006" y="360000"/>
            <a:ext cx="1303866" cy="360000"/>
          </a:xfrm>
          <a:prstGeom prst="rect">
            <a:avLst/>
          </a:prstGeom>
        </p:spPr>
      </p:pic>
      <p:sp>
        <p:nvSpPr>
          <p:cNvPr id="3" name="Classification-Dynamic" descr="{&quot;templafy&quot;:{&quot;id&quot;:&quot;61bb9d5f-becd-453e-86ae-4ad3e9f48d8f&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bg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42932821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
    <p:bg>
      <p:bgRef idx="1001">
        <a:schemeClr val="bg1"/>
      </p:bgRef>
    </p:bg>
    <p:spTree>
      <p:nvGrpSpPr>
        <p:cNvPr id="1" name=""/>
        <p:cNvGrpSpPr/>
        <p:nvPr/>
      </p:nvGrpSpPr>
      <p:grpSpPr>
        <a:xfrm>
          <a:off x="0" y="0"/>
          <a:ext cx="0" cy="0"/>
          <a:chOff x="0" y="0"/>
          <a:chExt cx="0" cy="0"/>
        </a:xfrm>
      </p:grpSpPr>
      <p:sp>
        <p:nvSpPr>
          <p:cNvPr id="5"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00CEAC"/>
          </a:solidFill>
          <a:ln w="11289" cap="flat">
            <a:noFill/>
            <a:prstDash val="solid"/>
            <a:miter/>
          </a:ln>
        </p:spPr>
        <p:txBody>
          <a:bodyPr rtlCol="0" anchor="ctr"/>
          <a:lstStyle/>
          <a:p>
            <a:endParaRPr lang="en-US" b="0" i="0" dirty="0">
              <a:latin typeface="72 Brand" panose="020B0504030603020204" pitchFamily="34" charset="0"/>
            </a:endParaRPr>
          </a:p>
        </p:txBody>
      </p:sp>
      <p:sp>
        <p:nvSpPr>
          <p:cNvPr id="6" name="Anvil" descr="preencoded.png">
            <a:extLst>
              <a:ext uri="{FF2B5EF4-FFF2-40B4-BE49-F238E27FC236}">
                <a16:creationId xmlns:a16="http://schemas.microsoft.com/office/drawing/2014/main" id="{F36DF1A0-33EF-D4BF-029F-2435A3EF8C01}"/>
              </a:ext>
            </a:extLst>
          </p:cNvPr>
          <p:cNvSpPr/>
          <p:nvPr/>
        </p:nvSpPr>
        <p:spPr>
          <a:xfrm>
            <a:off x="870433" y="989322"/>
            <a:ext cx="9187967" cy="4528975"/>
          </a:xfrm>
          <a:custGeom>
            <a:avLst/>
            <a:gdLst>
              <a:gd name="connsiteX0" fmla="*/ 0 w 9187967"/>
              <a:gd name="connsiteY0" fmla="*/ 0 h 4528975"/>
              <a:gd name="connsiteX1" fmla="*/ 0 w 9187967"/>
              <a:gd name="connsiteY1" fmla="*/ 4528975 h 4528975"/>
              <a:gd name="connsiteX2" fmla="*/ 4669297 w 9187967"/>
              <a:gd name="connsiteY2" fmla="*/ 4528975 h 4528975"/>
              <a:gd name="connsiteX3" fmla="*/ 9187967 w 9187967"/>
              <a:gd name="connsiteY3" fmla="*/ 0 h 4528975"/>
              <a:gd name="connsiteX4" fmla="*/ 0 w 9187967"/>
              <a:gd name="connsiteY4" fmla="*/ 0 h 452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967" h="4528975">
                <a:moveTo>
                  <a:pt x="0" y="0"/>
                </a:moveTo>
                <a:lnTo>
                  <a:pt x="0" y="4528975"/>
                </a:lnTo>
                <a:lnTo>
                  <a:pt x="4669297" y="4528975"/>
                </a:lnTo>
                <a:lnTo>
                  <a:pt x="9187967" y="0"/>
                </a:lnTo>
                <a:lnTo>
                  <a:pt x="0" y="0"/>
                </a:lnTo>
                <a:close/>
              </a:path>
            </a:pathLst>
          </a:custGeom>
          <a:solidFill>
            <a:srgbClr val="63EDD4"/>
          </a:solidFill>
          <a:ln w="12596" cap="flat">
            <a:noFill/>
            <a:prstDash val="solid"/>
            <a:miter/>
          </a:ln>
        </p:spPr>
        <p:txBody>
          <a:bodyPr rtlCol="0" anchor="ctr"/>
          <a:lstStyle/>
          <a:p>
            <a:endParaRPr lang="en-US" b="0" i="0" dirty="0">
              <a:latin typeface="72 Brand" panose="020B0504030603020204" pitchFamily="34" charset="0"/>
            </a:endParaRPr>
          </a:p>
        </p:txBody>
      </p:sp>
      <p:sp>
        <p:nvSpPr>
          <p:cNvPr id="9" name="Title">
            <a:extLst>
              <a:ext uri="{FF2B5EF4-FFF2-40B4-BE49-F238E27FC236}">
                <a16:creationId xmlns:a16="http://schemas.microsoft.com/office/drawing/2014/main" id="{5515F5CA-E76C-CC3B-68A7-37E88873AB4B}"/>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dirty="0"/>
              <a:t>Title goes here</a:t>
            </a:r>
            <a:br>
              <a:rPr lang="en-US" dirty="0"/>
            </a:br>
            <a:r>
              <a:rPr lang="en-US" dirty="0"/>
              <a:t>and here and here</a:t>
            </a:r>
            <a:endParaRPr lang="de-DE" sz="3600" kern="0" dirty="0" err="1">
              <a:ea typeface="72 Brand" pitchFamily="34" charset="-128"/>
              <a:cs typeface="72 Brand" pitchFamily="34" charset="-128"/>
            </a:endParaRPr>
          </a:p>
        </p:txBody>
      </p:sp>
      <p:pic>
        <p:nvPicPr>
          <p:cNvPr id="449782779" name="LogoBlack-Dynamic" descr="{&quot;templafy&quot;:{&quot;id&quot;:&quot;a21cc9bd-a36c-4fac-9aed-1b8ab19a93b1&quot;}}"/>
          <p:cNvPicPr>
            <a:picLocks noChangeAspect="1"/>
          </p:cNvPicPr>
          <p:nvPr/>
        </p:nvPicPr>
        <p:blipFill>
          <a:blip r:embed="rId2"/>
          <a:stretch>
            <a:fillRect/>
          </a:stretch>
        </p:blipFill>
        <p:spPr>
          <a:xfrm>
            <a:off x="288006" y="360000"/>
            <a:ext cx="1300840" cy="360000"/>
          </a:xfrm>
          <a:prstGeom prst="rect">
            <a:avLst/>
          </a:prstGeom>
        </p:spPr>
      </p:pic>
      <p:sp>
        <p:nvSpPr>
          <p:cNvPr id="3" name="Classification-Dynamic" descr="{&quot;templafy&quot;:{&quot;id&quot;:&quot;fb56aeee-d33b-4474-8247-1f51f4f22680&quot;}}">
            <a:extLst>
              <a:ext uri="{FF2B5EF4-FFF2-40B4-BE49-F238E27FC236}">
                <a16:creationId xmlns:a16="http://schemas.microsoft.com/office/drawing/2014/main" id="{BBFBBDC3-D031-6041-465D-9F7147F423CF}"/>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b="0" i="0" kern="0">
                <a:solidFill>
                  <a:schemeClr val="tx1"/>
                </a:solidFill>
                <a:latin typeface="72 Brand" panose="020B0504030603020204" pitchFamily="34" charset="0"/>
                <a:ea typeface="72 Brand" pitchFamily="34" charset="-128"/>
                <a:cs typeface="72 Brand" pitchFamily="34" charset="-128"/>
              </a:rPr>
              <a:t>INTERNAL – SAP and Customers Only</a:t>
            </a:r>
          </a:p>
        </p:txBody>
      </p:sp>
    </p:spTree>
    <p:extLst>
      <p:ext uri="{BB962C8B-B14F-4D97-AF65-F5344CB8AC3E}">
        <p14:creationId xmlns:p14="http://schemas.microsoft.com/office/powerpoint/2010/main" val="29102200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1" userDrawn="1">
          <p15:clr>
            <a:srgbClr val="FBAE40"/>
          </p15:clr>
        </p15:guide>
        <p15:guide id="3" orient="horz" pos="2688">
          <p15:clr>
            <a:srgbClr val="FBAE40"/>
          </p15:clr>
        </p15:guide>
        <p15:guide id="4" orient="horz" pos="2334">
          <p15:clr>
            <a:srgbClr val="FBAE40"/>
          </p15:clr>
        </p15:guide>
        <p15:guide id="5" orient="horz" pos="2999" userDrawn="1">
          <p15:clr>
            <a:srgbClr val="FBAE40"/>
          </p15:clr>
        </p15:guide>
        <p15:guide id="7" orient="horz" pos="4144">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88.xml"/><Relationship Id="rId21" Type="http://schemas.openxmlformats.org/officeDocument/2006/relationships/slideLayout" Target="../slideLayouts/slideLayout21.xml"/><Relationship Id="rId42" Type="http://schemas.openxmlformats.org/officeDocument/2006/relationships/tags" Target="../tags/tag13.xml"/><Relationship Id="rId63" Type="http://schemas.openxmlformats.org/officeDocument/2006/relationships/tags" Target="../tags/tag34.xml"/><Relationship Id="rId84" Type="http://schemas.openxmlformats.org/officeDocument/2006/relationships/tags" Target="../tags/tag55.xml"/><Relationship Id="rId138" Type="http://schemas.openxmlformats.org/officeDocument/2006/relationships/tags" Target="../tags/tag109.xml"/><Relationship Id="rId107" Type="http://schemas.openxmlformats.org/officeDocument/2006/relationships/tags" Target="../tags/tag78.xml"/><Relationship Id="rId11" Type="http://schemas.openxmlformats.org/officeDocument/2006/relationships/slideLayout" Target="../slideLayouts/slideLayout11.xml"/><Relationship Id="rId32" Type="http://schemas.openxmlformats.org/officeDocument/2006/relationships/tags" Target="../tags/tag3.xml"/><Relationship Id="rId53" Type="http://schemas.openxmlformats.org/officeDocument/2006/relationships/tags" Target="../tags/tag24.xml"/><Relationship Id="rId74" Type="http://schemas.openxmlformats.org/officeDocument/2006/relationships/tags" Target="../tags/tag45.xml"/><Relationship Id="rId128" Type="http://schemas.openxmlformats.org/officeDocument/2006/relationships/tags" Target="../tags/tag99.xml"/><Relationship Id="rId149" Type="http://schemas.openxmlformats.org/officeDocument/2006/relationships/tags" Target="../tags/tag120.xml"/><Relationship Id="rId5" Type="http://schemas.openxmlformats.org/officeDocument/2006/relationships/slideLayout" Target="../slideLayouts/slideLayout5.xml"/><Relationship Id="rId95" Type="http://schemas.openxmlformats.org/officeDocument/2006/relationships/tags" Target="../tags/tag6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tags" Target="../tags/tag14.xml"/><Relationship Id="rId48" Type="http://schemas.openxmlformats.org/officeDocument/2006/relationships/tags" Target="../tags/tag19.xml"/><Relationship Id="rId64" Type="http://schemas.openxmlformats.org/officeDocument/2006/relationships/tags" Target="../tags/tag35.xml"/><Relationship Id="rId69" Type="http://schemas.openxmlformats.org/officeDocument/2006/relationships/tags" Target="../tags/tag40.xml"/><Relationship Id="rId113" Type="http://schemas.openxmlformats.org/officeDocument/2006/relationships/tags" Target="../tags/tag84.xml"/><Relationship Id="rId118" Type="http://schemas.openxmlformats.org/officeDocument/2006/relationships/tags" Target="../tags/tag89.xml"/><Relationship Id="rId134" Type="http://schemas.openxmlformats.org/officeDocument/2006/relationships/tags" Target="../tags/tag105.xml"/><Relationship Id="rId139" Type="http://schemas.openxmlformats.org/officeDocument/2006/relationships/tags" Target="../tags/tag110.xml"/><Relationship Id="rId80" Type="http://schemas.openxmlformats.org/officeDocument/2006/relationships/tags" Target="../tags/tag51.xml"/><Relationship Id="rId85" Type="http://schemas.openxmlformats.org/officeDocument/2006/relationships/tags" Target="../tags/tag56.xml"/><Relationship Id="rId150" Type="http://schemas.openxmlformats.org/officeDocument/2006/relationships/tags" Target="../tags/tag12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tags" Target="../tags/tag4.xml"/><Relationship Id="rId38" Type="http://schemas.openxmlformats.org/officeDocument/2006/relationships/tags" Target="../tags/tag9.xml"/><Relationship Id="rId59" Type="http://schemas.openxmlformats.org/officeDocument/2006/relationships/tags" Target="../tags/tag30.xml"/><Relationship Id="rId103" Type="http://schemas.openxmlformats.org/officeDocument/2006/relationships/tags" Target="../tags/tag74.xml"/><Relationship Id="rId108" Type="http://schemas.openxmlformats.org/officeDocument/2006/relationships/tags" Target="../tags/tag79.xml"/><Relationship Id="rId124" Type="http://schemas.openxmlformats.org/officeDocument/2006/relationships/tags" Target="../tags/tag95.xml"/><Relationship Id="rId129" Type="http://schemas.openxmlformats.org/officeDocument/2006/relationships/tags" Target="../tags/tag100.xml"/><Relationship Id="rId54" Type="http://schemas.openxmlformats.org/officeDocument/2006/relationships/tags" Target="../tags/tag25.xml"/><Relationship Id="rId70" Type="http://schemas.openxmlformats.org/officeDocument/2006/relationships/tags" Target="../tags/tag41.xml"/><Relationship Id="rId75" Type="http://schemas.openxmlformats.org/officeDocument/2006/relationships/tags" Target="../tags/tag46.xml"/><Relationship Id="rId91" Type="http://schemas.openxmlformats.org/officeDocument/2006/relationships/tags" Target="../tags/tag62.xml"/><Relationship Id="rId96" Type="http://schemas.openxmlformats.org/officeDocument/2006/relationships/tags" Target="../tags/tag67.xml"/><Relationship Id="rId140" Type="http://schemas.openxmlformats.org/officeDocument/2006/relationships/tags" Target="../tags/tag111.xml"/><Relationship Id="rId145" Type="http://schemas.openxmlformats.org/officeDocument/2006/relationships/tags" Target="../tags/tag11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tags" Target="../tags/tag20.xml"/><Relationship Id="rId114" Type="http://schemas.openxmlformats.org/officeDocument/2006/relationships/tags" Target="../tags/tag85.xml"/><Relationship Id="rId119" Type="http://schemas.openxmlformats.org/officeDocument/2006/relationships/tags" Target="../tags/tag90.xml"/><Relationship Id="rId44" Type="http://schemas.openxmlformats.org/officeDocument/2006/relationships/tags" Target="../tags/tag15.xml"/><Relationship Id="rId60" Type="http://schemas.openxmlformats.org/officeDocument/2006/relationships/tags" Target="../tags/tag31.xml"/><Relationship Id="rId65" Type="http://schemas.openxmlformats.org/officeDocument/2006/relationships/tags" Target="../tags/tag36.xml"/><Relationship Id="rId81" Type="http://schemas.openxmlformats.org/officeDocument/2006/relationships/tags" Target="../tags/tag52.xml"/><Relationship Id="rId86" Type="http://schemas.openxmlformats.org/officeDocument/2006/relationships/tags" Target="../tags/tag57.xml"/><Relationship Id="rId130" Type="http://schemas.openxmlformats.org/officeDocument/2006/relationships/tags" Target="../tags/tag101.xml"/><Relationship Id="rId135" Type="http://schemas.openxmlformats.org/officeDocument/2006/relationships/tags" Target="../tags/tag106.xml"/><Relationship Id="rId151" Type="http://schemas.openxmlformats.org/officeDocument/2006/relationships/tags" Target="../tags/tag12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tags" Target="../tags/tag10.xml"/><Relationship Id="rId109" Type="http://schemas.openxmlformats.org/officeDocument/2006/relationships/tags" Target="../tags/tag80.xml"/><Relationship Id="rId34" Type="http://schemas.openxmlformats.org/officeDocument/2006/relationships/tags" Target="../tags/tag5.xml"/><Relationship Id="rId50" Type="http://schemas.openxmlformats.org/officeDocument/2006/relationships/tags" Target="../tags/tag21.xml"/><Relationship Id="rId55" Type="http://schemas.openxmlformats.org/officeDocument/2006/relationships/tags" Target="../tags/tag26.xml"/><Relationship Id="rId76" Type="http://schemas.openxmlformats.org/officeDocument/2006/relationships/tags" Target="../tags/tag47.xml"/><Relationship Id="rId97" Type="http://schemas.openxmlformats.org/officeDocument/2006/relationships/tags" Target="../tags/tag68.xml"/><Relationship Id="rId104" Type="http://schemas.openxmlformats.org/officeDocument/2006/relationships/tags" Target="../tags/tag75.xml"/><Relationship Id="rId120" Type="http://schemas.openxmlformats.org/officeDocument/2006/relationships/tags" Target="../tags/tag91.xml"/><Relationship Id="rId125" Type="http://schemas.openxmlformats.org/officeDocument/2006/relationships/tags" Target="../tags/tag96.xml"/><Relationship Id="rId141" Type="http://schemas.openxmlformats.org/officeDocument/2006/relationships/tags" Target="../tags/tag112.xml"/><Relationship Id="rId146" Type="http://schemas.openxmlformats.org/officeDocument/2006/relationships/tags" Target="../tags/tag117.xml"/><Relationship Id="rId7" Type="http://schemas.openxmlformats.org/officeDocument/2006/relationships/slideLayout" Target="../slideLayouts/slideLayout7.xml"/><Relationship Id="rId71" Type="http://schemas.openxmlformats.org/officeDocument/2006/relationships/tags" Target="../tags/tag42.xml"/><Relationship Id="rId92" Type="http://schemas.openxmlformats.org/officeDocument/2006/relationships/tags" Target="../tags/tag6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tags" Target="../tags/tag11.xml"/><Relationship Id="rId45" Type="http://schemas.openxmlformats.org/officeDocument/2006/relationships/tags" Target="../tags/tag16.xml"/><Relationship Id="rId66" Type="http://schemas.openxmlformats.org/officeDocument/2006/relationships/tags" Target="../tags/tag37.xml"/><Relationship Id="rId87" Type="http://schemas.openxmlformats.org/officeDocument/2006/relationships/tags" Target="../tags/tag58.xml"/><Relationship Id="rId110" Type="http://schemas.openxmlformats.org/officeDocument/2006/relationships/tags" Target="../tags/tag81.xml"/><Relationship Id="rId115" Type="http://schemas.openxmlformats.org/officeDocument/2006/relationships/tags" Target="../tags/tag86.xml"/><Relationship Id="rId131" Type="http://schemas.openxmlformats.org/officeDocument/2006/relationships/tags" Target="../tags/tag102.xml"/><Relationship Id="rId136" Type="http://schemas.openxmlformats.org/officeDocument/2006/relationships/tags" Target="../tags/tag107.xml"/><Relationship Id="rId61" Type="http://schemas.openxmlformats.org/officeDocument/2006/relationships/tags" Target="../tags/tag32.xml"/><Relationship Id="rId82" Type="http://schemas.openxmlformats.org/officeDocument/2006/relationships/tags" Target="../tags/tag53.xml"/><Relationship Id="rId152" Type="http://schemas.openxmlformats.org/officeDocument/2006/relationships/tags" Target="../tags/tag12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theme" Target="../theme/theme1.xml"/><Relationship Id="rId35" Type="http://schemas.openxmlformats.org/officeDocument/2006/relationships/tags" Target="../tags/tag6.xml"/><Relationship Id="rId56" Type="http://schemas.openxmlformats.org/officeDocument/2006/relationships/tags" Target="../tags/tag27.xml"/><Relationship Id="rId77" Type="http://schemas.openxmlformats.org/officeDocument/2006/relationships/tags" Target="../tags/tag48.xml"/><Relationship Id="rId100" Type="http://schemas.openxmlformats.org/officeDocument/2006/relationships/tags" Target="../tags/tag71.xml"/><Relationship Id="rId105" Type="http://schemas.openxmlformats.org/officeDocument/2006/relationships/tags" Target="../tags/tag76.xml"/><Relationship Id="rId126" Type="http://schemas.openxmlformats.org/officeDocument/2006/relationships/tags" Target="../tags/tag97.xml"/><Relationship Id="rId147" Type="http://schemas.openxmlformats.org/officeDocument/2006/relationships/tags" Target="../tags/tag118.xml"/><Relationship Id="rId8" Type="http://schemas.openxmlformats.org/officeDocument/2006/relationships/slideLayout" Target="../slideLayouts/slideLayout8.xml"/><Relationship Id="rId51" Type="http://schemas.openxmlformats.org/officeDocument/2006/relationships/tags" Target="../tags/tag22.xml"/><Relationship Id="rId72" Type="http://schemas.openxmlformats.org/officeDocument/2006/relationships/tags" Target="../tags/tag43.xml"/><Relationship Id="rId93" Type="http://schemas.openxmlformats.org/officeDocument/2006/relationships/tags" Target="../tags/tag64.xml"/><Relationship Id="rId98" Type="http://schemas.openxmlformats.org/officeDocument/2006/relationships/tags" Target="../tags/tag69.xml"/><Relationship Id="rId121" Type="http://schemas.openxmlformats.org/officeDocument/2006/relationships/tags" Target="../tags/tag92.xml"/><Relationship Id="rId142" Type="http://schemas.openxmlformats.org/officeDocument/2006/relationships/tags" Target="../tags/tag11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tags" Target="../tags/tag17.xml"/><Relationship Id="rId67" Type="http://schemas.openxmlformats.org/officeDocument/2006/relationships/tags" Target="../tags/tag38.xml"/><Relationship Id="rId116" Type="http://schemas.openxmlformats.org/officeDocument/2006/relationships/tags" Target="../tags/tag87.xml"/><Relationship Id="rId137" Type="http://schemas.openxmlformats.org/officeDocument/2006/relationships/tags" Target="../tags/tag108.xml"/><Relationship Id="rId20" Type="http://schemas.openxmlformats.org/officeDocument/2006/relationships/slideLayout" Target="../slideLayouts/slideLayout20.xml"/><Relationship Id="rId41" Type="http://schemas.openxmlformats.org/officeDocument/2006/relationships/tags" Target="../tags/tag12.xml"/><Relationship Id="rId62" Type="http://schemas.openxmlformats.org/officeDocument/2006/relationships/tags" Target="../tags/tag33.xml"/><Relationship Id="rId83" Type="http://schemas.openxmlformats.org/officeDocument/2006/relationships/tags" Target="../tags/tag54.xml"/><Relationship Id="rId88" Type="http://schemas.openxmlformats.org/officeDocument/2006/relationships/tags" Target="../tags/tag59.xml"/><Relationship Id="rId111" Type="http://schemas.openxmlformats.org/officeDocument/2006/relationships/tags" Target="../tags/tag82.xml"/><Relationship Id="rId132" Type="http://schemas.openxmlformats.org/officeDocument/2006/relationships/tags" Target="../tags/tag103.xml"/><Relationship Id="rId153" Type="http://schemas.openxmlformats.org/officeDocument/2006/relationships/tags" Target="../tags/tag124.xml"/><Relationship Id="rId15" Type="http://schemas.openxmlformats.org/officeDocument/2006/relationships/slideLayout" Target="../slideLayouts/slideLayout15.xml"/><Relationship Id="rId36" Type="http://schemas.openxmlformats.org/officeDocument/2006/relationships/tags" Target="../tags/tag7.xml"/><Relationship Id="rId57" Type="http://schemas.openxmlformats.org/officeDocument/2006/relationships/tags" Target="../tags/tag28.xml"/><Relationship Id="rId106" Type="http://schemas.openxmlformats.org/officeDocument/2006/relationships/tags" Target="../tags/tag77.xml"/><Relationship Id="rId127" Type="http://schemas.openxmlformats.org/officeDocument/2006/relationships/tags" Target="../tags/tag98.xml"/><Relationship Id="rId10" Type="http://schemas.openxmlformats.org/officeDocument/2006/relationships/slideLayout" Target="../slideLayouts/slideLayout10.xml"/><Relationship Id="rId31" Type="http://schemas.openxmlformats.org/officeDocument/2006/relationships/tags" Target="../tags/tag2.xml"/><Relationship Id="rId52" Type="http://schemas.openxmlformats.org/officeDocument/2006/relationships/tags" Target="../tags/tag23.xml"/><Relationship Id="rId73" Type="http://schemas.openxmlformats.org/officeDocument/2006/relationships/tags" Target="../tags/tag44.xml"/><Relationship Id="rId78" Type="http://schemas.openxmlformats.org/officeDocument/2006/relationships/tags" Target="../tags/tag49.xml"/><Relationship Id="rId94" Type="http://schemas.openxmlformats.org/officeDocument/2006/relationships/tags" Target="../tags/tag65.xml"/><Relationship Id="rId99" Type="http://schemas.openxmlformats.org/officeDocument/2006/relationships/tags" Target="../tags/tag70.xml"/><Relationship Id="rId101" Type="http://schemas.openxmlformats.org/officeDocument/2006/relationships/tags" Target="../tags/tag72.xml"/><Relationship Id="rId122" Type="http://schemas.openxmlformats.org/officeDocument/2006/relationships/tags" Target="../tags/tag93.xml"/><Relationship Id="rId143" Type="http://schemas.openxmlformats.org/officeDocument/2006/relationships/tags" Target="../tags/tag114.xml"/><Relationship Id="rId148" Type="http://schemas.openxmlformats.org/officeDocument/2006/relationships/tags" Target="../tags/tag119.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tags" Target="../tags/tag18.xml"/><Relationship Id="rId68" Type="http://schemas.openxmlformats.org/officeDocument/2006/relationships/tags" Target="../tags/tag39.xml"/><Relationship Id="rId89" Type="http://schemas.openxmlformats.org/officeDocument/2006/relationships/tags" Target="../tags/tag60.xml"/><Relationship Id="rId112" Type="http://schemas.openxmlformats.org/officeDocument/2006/relationships/tags" Target="../tags/tag83.xml"/><Relationship Id="rId133" Type="http://schemas.openxmlformats.org/officeDocument/2006/relationships/tags" Target="../tags/tag104.xml"/><Relationship Id="rId16" Type="http://schemas.openxmlformats.org/officeDocument/2006/relationships/slideLayout" Target="../slideLayouts/slideLayout16.xml"/><Relationship Id="rId37" Type="http://schemas.openxmlformats.org/officeDocument/2006/relationships/tags" Target="../tags/tag8.xml"/><Relationship Id="rId58" Type="http://schemas.openxmlformats.org/officeDocument/2006/relationships/tags" Target="../tags/tag29.xml"/><Relationship Id="rId79" Type="http://schemas.openxmlformats.org/officeDocument/2006/relationships/tags" Target="../tags/tag50.xml"/><Relationship Id="rId102" Type="http://schemas.openxmlformats.org/officeDocument/2006/relationships/tags" Target="../tags/tag73.xml"/><Relationship Id="rId123" Type="http://schemas.openxmlformats.org/officeDocument/2006/relationships/tags" Target="../tags/tag94.xml"/><Relationship Id="rId144" Type="http://schemas.openxmlformats.org/officeDocument/2006/relationships/tags" Target="../tags/tag115.xml"/><Relationship Id="rId90" Type="http://schemas.openxmlformats.org/officeDocument/2006/relationships/tags" Target="../tags/tag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latin typeface="72 Brand" panose="020B0504030603020204" pitchFamily="34" charset="0"/>
              <a:ea typeface="72 Brand" pitchFamily="34" charset="-128"/>
              <a:cs typeface="72 Brand"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dirty="0">
              <a:latin typeface="+mn-lt"/>
            </a:endParaRPr>
          </a:p>
        </p:txBody>
      </p:sp>
      <p:sp>
        <p:nvSpPr>
          <p:cNvPr id="12" name="Copyright Placeholder" descr="{&quot;templafy&quot;:{&quot;id&quot;:&quot;24708159-8b9b-4196-8e99-77309998d81d&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dirty="0">
                <a:latin typeface="72 Brand" panose="020B0504030603020204" pitchFamily="34" charset="0"/>
              </a:rPr>
              <a:t>INTERNAL – SAP and Customers Only</a:t>
            </a:r>
          </a:p>
        </p:txBody>
      </p:sp>
      <p:sp>
        <p:nvSpPr>
          <p:cNvPr id="3" name="Text Placeholder"/>
          <p:cNvSpPr>
            <a:spLocks noGrp="1"/>
          </p:cNvSpPr>
          <p:nvPr userDrawn="1">
            <p:ph type="body" idx="1"/>
          </p:nvPr>
        </p:nvSpPr>
        <p:spPr bwMode="black">
          <a:xfrm>
            <a:off x="504001" y="1548560"/>
            <a:ext cx="11186476" cy="4788000"/>
          </a:xfrm>
          <a:prstGeom prst="rect">
            <a:avLst/>
          </a:prstGeom>
        </p:spPr>
        <p:txBody>
          <a:bodyPr vert="horz" lIns="0" tIns="0" rIns="0" bIns="0" rtlCol="0">
            <a:noAutofit/>
          </a:bodyPr>
          <a:lstStyle/>
          <a:p>
            <a:pPr lvl="0"/>
            <a:r>
              <a:rPr lang="en-GB" dirty="0"/>
              <a:t>Start typing to add text without a bullet point. To add a bullet point, place the cursor at the start of this line and press tab.</a:t>
            </a:r>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31"/>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5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51"/>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52"/>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5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32"/>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45"/>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4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47"/>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48"/>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4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33"/>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3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37"/>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3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39"/>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4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41"/>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4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43"/>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4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tx1"/>
                </a:solidFill>
                <a:latin typeface="72 Brand" panose="020B0504030603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34"/>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35"/>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36"/>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37"/>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38"/>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39"/>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40"/>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41"/>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42"/>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43"/>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44"/>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45"/>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46"/>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47"/>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48"/>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49"/>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50"/>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51"/>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52"/>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53"/>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54"/>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55"/>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56"/>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dirty="0">
                <a:latin typeface="72 Brand" panose="020B0504030603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dirty="0">
                <a:latin typeface="72 Brand" panose="020B0504030603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dirty="0">
                <a:latin typeface="72 Brand" panose="020B0504030603020204" pitchFamily="34" charset="0"/>
                <a:ea typeface="72 Brand" pitchFamily="34" charset="-128"/>
                <a:cs typeface="72 Brand" pitchFamily="34" charset="-128"/>
              </a:rPr>
              <a:t>(r) Footnote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72 Brand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dirty="0">
                <a:ln>
                  <a:noFill/>
                </a:ln>
                <a:solidFill>
                  <a:srgbClr val="FFFFFF"/>
                </a:solidFill>
                <a:effectLst/>
                <a:uLnTx/>
                <a:uFillTx/>
                <a:latin typeface="72 Brand" panose="020B0504030603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A0A0A"/>
              </a:solidFill>
              <a:effectLst/>
              <a:uLnTx/>
              <a:uFillTx/>
              <a:latin typeface="72 Brand" panose="020B0504030603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&lt;initials&gt; &lt;date&gt;</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yyyy</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-MM-dd </a:t>
            </a:r>
            <a:r>
              <a:rPr kumimoji="0" lang="en-US" sz="1200" b="0" i="0" u="none" strike="noStrike" kern="0" cap="none" spc="0" normalizeH="0" baseline="0" noProof="0" dirty="0" err="1">
                <a:ln>
                  <a:noFill/>
                </a:ln>
                <a:solidFill>
                  <a:srgbClr val="0A0A0A"/>
                </a:solidFill>
                <a:effectLst/>
                <a:uLnTx/>
                <a:uFillTx/>
                <a:latin typeface="72 Brand" panose="020B0504030603020204" pitchFamily="34" charset="0"/>
              </a:rPr>
              <a:t>hh:mm</a:t>
            </a:r>
            <a:r>
              <a:rPr kumimoji="0" lang="en-US" sz="1200" b="0" i="0" u="none" strike="noStrike" kern="0" cap="none" spc="0" normalizeH="0" baseline="0" noProof="0" dirty="0">
                <a:ln>
                  <a:noFill/>
                </a:ln>
                <a:solidFill>
                  <a:srgbClr val="0A0A0A"/>
                </a:solidFill>
                <a:effectLst/>
                <a:uLnTx/>
                <a:uFillTx/>
                <a:latin typeface="72 Brand" panose="020B0504030603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dirty="0">
                <a:ln>
                  <a:noFill/>
                </a:ln>
                <a:solidFill>
                  <a:schemeClr val="tx2"/>
                </a:solidFill>
                <a:effectLst/>
                <a:uLnTx/>
                <a:uFillTx/>
                <a:latin typeface="72 Brand" panose="020B0504030603020204" pitchFamily="34" charset="0"/>
                <a:ea typeface="72 Brand" pitchFamily="34" charset="-128"/>
                <a:cs typeface="72 Brand"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3" r:id="rId1"/>
    <p:sldLayoutId id="2147483780" r:id="rId2"/>
    <p:sldLayoutId id="2147483787" r:id="rId3"/>
    <p:sldLayoutId id="2147483777" r:id="rId4"/>
    <p:sldLayoutId id="2147483788" r:id="rId5"/>
    <p:sldLayoutId id="2147483789" r:id="rId6"/>
    <p:sldLayoutId id="2147483790" r:id="rId7"/>
    <p:sldLayoutId id="2147483791" r:id="rId8"/>
    <p:sldLayoutId id="2147483792" r:id="rId9"/>
    <p:sldLayoutId id="2147483793" r:id="rId10"/>
    <p:sldLayoutId id="2147483794" r:id="rId11"/>
    <p:sldLayoutId id="2147483741" r:id="rId12"/>
    <p:sldLayoutId id="2147483765" r:id="rId13"/>
    <p:sldLayoutId id="2147483767" r:id="rId14"/>
    <p:sldLayoutId id="2147483786" r:id="rId15"/>
    <p:sldLayoutId id="2147483743" r:id="rId16"/>
    <p:sldLayoutId id="2147483774" r:id="rId17"/>
    <p:sldLayoutId id="2147483745" r:id="rId18"/>
    <p:sldLayoutId id="2147483760" r:id="rId19"/>
    <p:sldLayoutId id="2147483768" r:id="rId20"/>
    <p:sldLayoutId id="2147483769" r:id="rId21"/>
    <p:sldLayoutId id="2147483770" r:id="rId22"/>
    <p:sldLayoutId id="2147483744" r:id="rId23"/>
    <p:sldLayoutId id="2147483757" r:id="rId24"/>
    <p:sldLayoutId id="2147483771" r:id="rId25"/>
    <p:sldLayoutId id="2147483763" r:id="rId26"/>
    <p:sldLayoutId id="2147483751" r:id="rId27"/>
    <p:sldLayoutId id="2147483756" r:id="rId28"/>
    <p:sldLayoutId id="2147483740" r:id="rId29"/>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80000"/>
        <a:buFont typeface="72 Brand" panose="02000000000000000000" pitchFamily="2" charset="0"/>
        <a:buChar char="​"/>
        <a:defRPr sz="2000" b="0" i="0" kern="1200">
          <a:solidFill>
            <a:schemeClr val="tx1"/>
          </a:solidFill>
          <a:latin typeface="+mn-lt"/>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16.xml"/><Relationship Id="rId3" Type="http://schemas.openxmlformats.org/officeDocument/2006/relationships/slide" Target="slide11.xml"/><Relationship Id="rId7" Type="http://schemas.openxmlformats.org/officeDocument/2006/relationships/slide" Target="slide13.xml"/><Relationship Id="rId12" Type="http://schemas.openxmlformats.org/officeDocument/2006/relationships/hyperlink" Target="https://community.sap.com/t5/supply-chain-management-blogs-by-sap/sap-cloud-integration-for-data-services-product-positioning-and-direction/ba-p/13591861"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slide" Target="slide40.xml"/><Relationship Id="rId11" Type="http://schemas.openxmlformats.org/officeDocument/2006/relationships/slide" Target="slide15.xml"/><Relationship Id="rId5" Type="http://schemas.openxmlformats.org/officeDocument/2006/relationships/slide" Target="slide12.xml"/><Relationship Id="rId10" Type="http://schemas.openxmlformats.org/officeDocument/2006/relationships/slide" Target="slide44.xml"/><Relationship Id="rId4" Type="http://schemas.openxmlformats.org/officeDocument/2006/relationships/slide" Target="slide33.xml"/><Relationship Id="rId9" Type="http://schemas.openxmlformats.org/officeDocument/2006/relationships/slide" Target="slide14.xml"/><Relationship Id="rId14" Type="http://schemas.openxmlformats.org/officeDocument/2006/relationships/slide" Target="slide46.xml"/></Relationships>
</file>

<file path=ppt/slides/_rels/slide11.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help.sap.com/docs/SAP_FIORI_tools/17d50220bcd848aa854c9c182d65b699/70d41f3ee29d453a90efab3ce025d450.html?locale=en-US" TargetMode="External"/><Relationship Id="rId7" Type="http://schemas.openxmlformats.org/officeDocument/2006/relationships/hyperlink" Target="https://help.sap.com/viewer/b98f42a4d2cd40a9a3095e9f0492b465/Cloud/en-US"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hyperlink" Target="https://blogs.sap.com/2020/04/03/sap-application-router/" TargetMode="External"/><Relationship Id="rId5" Type="http://schemas.openxmlformats.org/officeDocument/2006/relationships/hyperlink" Target="https://help.sap.com/viewer/65de2977205c403bbc107264b8eccf4b/Cloud/en-US/839cb814bddf483a8f27fb3c68b301ba.html" TargetMode="External"/><Relationship Id="rId4" Type="http://schemas.openxmlformats.org/officeDocument/2006/relationships/hyperlink" Target="https://blogs.sap.com/2019/10/14/neo-to-cloud-foundry-migra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help.sap.com/docs/CP_FORMS_BY_ADOBE/dcbea777ceb3411cb10500a1a392273e/9acaec4e6a7841ff9960f4b229320eb5.html?locale=en-U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slide" Target="slide10.xml"/><Relationship Id="rId4" Type="http://schemas.openxmlformats.org/officeDocument/2006/relationships/hyperlink" Target="https://help.sap.com/docs/CP_FORMS_BY_ADOBE/dcbea777ceb3411cb10500a1a392273e/8a668ee41fea4cf39c6bd6d21bff6a6e.html?locale=en-U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help.sap.com/viewer/b865ed651e414196b39f8922db2122c7/Cloud/en-US/513d1296750548d9b8c1741cc8954a1d.html"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slide" Target="slide10.xml"/><Relationship Id="rId5" Type="http://schemas.openxmlformats.org/officeDocument/2006/relationships/hyperlink" Target="https://github.com/SAP-samples/btp-destination-service-samples" TargetMode="External"/><Relationship Id="rId4" Type="http://schemas.openxmlformats.org/officeDocument/2006/relationships/hyperlink" Target="https://help.sap.com/docs/connectivity/sap-btp-connectivity-cf/principal-propaga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help.sap.com/disclaimer?site=https://www.sap.com/documents/2018/02/f0148939-f27c-0010-82c7-eda71af511fa.html"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slide" Target="slide10.xml"/><Relationship Id="rId4" Type="http://schemas.openxmlformats.org/officeDocument/2006/relationships/hyperlink" Target="https://help.sap.com/viewer/8c8e1958338140699bd4811b37b82ece/Cloud/en-US/86bacc3e5bbe435d89a4ccf8005d9769.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ateway.on24.com/wcc/eh/3582337/category/98445/integrated-business-planning"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slide" Target="slide10.xml"/><Relationship Id="rId4" Type="http://schemas.openxmlformats.org/officeDocument/2006/relationships/hyperlink" Target="https://community.sap.com/t5/supply-chain-management-blogs-by-sap/sap-cloud-integration-for-data-services-product-positioning-and-direction/ba-p/13591861" TargetMode="External"/></Relationships>
</file>

<file path=ppt/slides/_rels/slide1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launchpad.support.sap.com/#/notes/2752867"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hyperlink" Target="https://blogs.sap.com/2021/03/23/migrate-from-neo-to-cloud-foundry-cpi-process-integration/" TargetMode="External"/><Relationship Id="rId4" Type="http://schemas.openxmlformats.org/officeDocument/2006/relationships/hyperlink" Target="https://launchpad.support.sap.com/#/notes/293754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mailto:sap.btp.migration@sap.com"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mailto:sap.btp.migration@sap.com" TargetMode="External"/><Relationship Id="rId2" Type="http://schemas.openxmlformats.org/officeDocument/2006/relationships/notesSlide" Target="../notesSlides/notesSlide24.xml"/><Relationship Id="rId1" Type="http://schemas.openxmlformats.org/officeDocument/2006/relationships/slideLayout" Target="../slideLayouts/slideLayout29.xml"/><Relationship Id="rId4" Type="http://schemas.openxmlformats.org/officeDocument/2006/relationships/hyperlink" Target="mailto:YOUREMAIL@sap.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help.sap.com/docs/BTP/65de2977205c403bbc107264b8eccf4b/6373bb7a96114d619bfdfdc6f505d1b9.html" TargetMode="External"/><Relationship Id="rId2" Type="http://schemas.openxmlformats.org/officeDocument/2006/relationships/hyperlink" Target="https://help.sap.com/docs/BTP/65de2977205c403bbc107264b8eccf4b/eaa6a26291914b348e875a00b6beb729.html" TargetMode="External"/><Relationship Id="rId1" Type="http://schemas.openxmlformats.org/officeDocument/2006/relationships/slideLayout" Target="../slideLayouts/slideLayout17.xml"/><Relationship Id="rId4" Type="http://schemas.openxmlformats.org/officeDocument/2006/relationships/hyperlink" Target="https://help.sap.com/docs/BTP/65de2977205c403bbc107264b8eccf4b/1ff47b2d980e43a6b2ce294352333708.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hyperlink" Target="https://help.sap.com/viewer/65de2977205c403bbc107264b8eccf4b/Cloud/en-US/7596a0bdab4649ac8a6f6721dc72db19.html" TargetMode="Externa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AP-samples/btp-destination-service-samples" TargetMode="External"/><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help.sap.com/docs/SAP_FIORI_tools/17d50220bcd848aa854c9c182d65b699/70d41f3ee29d453a90efab3ce025d450.html?locale=en-US" TargetMode="External"/><Relationship Id="rId2" Type="http://schemas.openxmlformats.org/officeDocument/2006/relationships/hyperlink" Target="https://help.sap.com/viewer/f674f1ec2f5a46bc8c561e045f28380b/Cloud/en-US/886069ddc2ab45129c0b8dc3626550a8.html" TargetMode="External"/><Relationship Id="rId1" Type="http://schemas.openxmlformats.org/officeDocument/2006/relationships/slideLayout" Target="../slideLayouts/slideLayout17.xml"/><Relationship Id="rId4" Type="http://schemas.openxmlformats.org/officeDocument/2006/relationships/hyperlink" Target="https://blogs.sap.com/2022/01/06/migrate-sap-fiori-projects-from-sap-web-ide-to-sap-business-application-studio/"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hyperlink" Target="http://app.id/app.version"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mailto:sap.btp.migration@sap.com"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hyperlink" Target="https://help.sap.com/viewer/6d3eac5a9e3144a7b43932a1078c7628/Cloud/en-US/0a5692a4fdc54a5286237c2d74a4ef8f.html" TargetMode="External"/><Relationship Id="rId3" Type="http://schemas.openxmlformats.org/officeDocument/2006/relationships/hyperlink" Target="https://help.sap.com/viewer/6d3eac5a9e3144a7b43932a1078c7628/Cloud/en-US/eed311c33e4e41abbdd1dfbce8f82576.html" TargetMode="External"/><Relationship Id="rId7" Type="http://schemas.openxmlformats.org/officeDocument/2006/relationships/hyperlink" Target="https://help.sap.com/viewer/6d3eac5a9e3144a7b43932a1078c7628/Cloud/en-US/1c39ad2b9ed84d71bc7b8147f947eae1.html" TargetMode="External"/><Relationship Id="rId2" Type="http://schemas.openxmlformats.org/officeDocument/2006/relationships/hyperlink" Target="https://help.sap.com/viewer/6d3eac5a9e3144a7b43932a1078c7628/Cloud/en-US" TargetMode="External"/><Relationship Id="rId1" Type="http://schemas.openxmlformats.org/officeDocument/2006/relationships/slideLayout" Target="../slideLayouts/slideLayout17.xml"/><Relationship Id="rId6" Type="http://schemas.openxmlformats.org/officeDocument/2006/relationships/hyperlink" Target="https://help.sap.com/viewer/6d3eac5a9e3144a7b43932a1078c7628/Cloud/en-US/0a2e5a45d5494ec08318ead2019d54db.html" TargetMode="External"/><Relationship Id="rId11" Type="http://schemas.openxmlformats.org/officeDocument/2006/relationships/hyperlink" Target="https://help.sap.com/viewer/6d3eac5a9e3144a7b43932a1078c7628/Cloud/en-US/c08c5c0745cb4850a95f0835a563739a.html" TargetMode="External"/><Relationship Id="rId5" Type="http://schemas.openxmlformats.org/officeDocument/2006/relationships/hyperlink" Target="https://help.sap.com/viewer/6d3eac5a9e3144a7b43932a1078c7628/Cloud/en-US/671b797df98d419bb28b39982a8991c2.html" TargetMode="External"/><Relationship Id="rId10" Type="http://schemas.openxmlformats.org/officeDocument/2006/relationships/hyperlink" Target="https://help.sap.com/viewer/6d3eac5a9e3144a7b43932a1078c7628/Cloud/en-US/d4d5aa9abb644eb0aa178fb98676bbcd.html" TargetMode="External"/><Relationship Id="rId4" Type="http://schemas.openxmlformats.org/officeDocument/2006/relationships/hyperlink" Target="https://help.sap.com/viewer/6d3eac5a9e3144a7b43932a1078c7628/Cloud/en-US/4dd6f73e7d60480598982f32cb9a7085.html" TargetMode="External"/><Relationship Id="rId9" Type="http://schemas.openxmlformats.org/officeDocument/2006/relationships/hyperlink" Target="https://help.sap.com/viewer/6d3eac5a9e3144a7b43932a1078c7628/Cloud/en-US/3ac4d48e2a234ca89b1ce8378ec2c011.html" TargetMode="External"/></Relationships>
</file>

<file path=ppt/slides/_rels/slide42.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help.sap.com/viewer/8c8e1958338140699bd4811b37b82ece/Cloud/en-US/86bacc3e5bbe435d89a4ccf8005d9769.html" TargetMode="External"/><Relationship Id="rId2" Type="http://schemas.openxmlformats.org/officeDocument/2006/relationships/hyperlink" Target="https://www.sap.com/documents/2018/02/f0148939-f27c-0010-82c7-eda71af511fa.html" TargetMode="Externa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hyperlink" Target="https://blogs.sap.com/2019/06/19/sap-cloud-platform-integration-is-now-available-on-cloud-foundry-cf-environment/" TargetMode="External"/><Relationship Id="rId2" Type="http://schemas.openxmlformats.org/officeDocument/2006/relationships/hyperlink" Target="https://help.sap.com/viewer/368c481cd6954bdfa5d0435479fd4eaf/Cloud/en-US/302b47b11e1749c3aa9478f4123fc216.html" TargetMode="External"/><Relationship Id="rId1" Type="http://schemas.openxmlformats.org/officeDocument/2006/relationships/slideLayout" Target="../slideLayouts/slideLayout17.xml"/><Relationship Id="rId4" Type="http://schemas.openxmlformats.org/officeDocument/2006/relationships/hyperlink" Target="https://help.sap.com/viewer/bf82e6b26456494cbdd197057c09979f/Cloud/en-US/3ef34ffcbbe94d3e8fff0f9ea2d5911d.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launchpad.support.sap.com/#/notes/2937549" TargetMode="External"/><Relationship Id="rId2" Type="http://schemas.openxmlformats.org/officeDocument/2006/relationships/hyperlink" Target="https://postman.com/"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8" Type="http://schemas.openxmlformats.org/officeDocument/2006/relationships/hyperlink" Target="https://developers.sap.com/tutorials/cp-starter-isuite-onboard-subscribe.html" TargetMode="External"/><Relationship Id="rId13" Type="http://schemas.openxmlformats.org/officeDocument/2006/relationships/hyperlink" Target="https://help.sap.com/viewer/368c481cd6954bdfa5d0435479fd4eaf/Cloud/en-US/883f025c30a64373b4e4102238a39fd4.html" TargetMode="External"/><Relationship Id="rId3" Type="http://schemas.openxmlformats.org/officeDocument/2006/relationships/hyperlink" Target="https://help.sap.com/viewer/CP-Migration-Guide" TargetMode="External"/><Relationship Id="rId7" Type="http://schemas.openxmlformats.org/officeDocument/2006/relationships/hyperlink" Target="https://blogs.sap.com/2019/06/10/self-service-enablement-of-cloud-integration-service-on-cloud-foundry-environment/" TargetMode="External"/><Relationship Id="rId12" Type="http://schemas.openxmlformats.org/officeDocument/2006/relationships/hyperlink" Target="https://blogs.sap.com/2019/08/14/cloud-integration-on-cf-how-to-setup-secure-http-inbound-connection-with-client-certificates/" TargetMode="External"/><Relationship Id="rId17" Type="http://schemas.openxmlformats.org/officeDocument/2006/relationships/hyperlink" Target="https://help.sap.com/viewer/368c481cd6954bdfa5d0435479fd4eaf/Cloud/en-US/4509f605e83c4c939a91b81eb3a6cdea.html" TargetMode="External"/><Relationship Id="rId2" Type="http://schemas.openxmlformats.org/officeDocument/2006/relationships/hyperlink" Target="mailto:sap.btp.migration@sap.com" TargetMode="External"/><Relationship Id="rId16" Type="http://schemas.openxmlformats.org/officeDocument/2006/relationships/hyperlink" Target="https://help.sap.com/viewer/3504ec5ef16548778610c7e89cc0eac3/Cloud/en-US/350356d1dc314d3199dca15bd2ab9b0e.html" TargetMode="External"/><Relationship Id="rId1" Type="http://schemas.openxmlformats.org/officeDocument/2006/relationships/slideLayout" Target="../slideLayouts/slideLayout16.xml"/><Relationship Id="rId6" Type="http://schemas.openxmlformats.org/officeDocument/2006/relationships/hyperlink" Target="https://help.sap.com/docs/integration-suite/sap-integration-suite/initial-setup" TargetMode="External"/><Relationship Id="rId11" Type="http://schemas.openxmlformats.org/officeDocument/2006/relationships/hyperlink" Target="https://blogs.sap.com/2021/11/18/integration-suite-provisioning-and-upgrading-a-free-tier-tenant/" TargetMode="External"/><Relationship Id="rId5" Type="http://schemas.openxmlformats.org/officeDocument/2006/relationships/hyperlink" Target="https://roadmaps.sap.com/board?CB=901B0ED1A0641ED8B4D1230C6387E0DB&amp;range=CURRENT-LAST#Q4%202020" TargetMode="External"/><Relationship Id="rId15" Type="http://schemas.openxmlformats.org/officeDocument/2006/relationships/hyperlink" Target="https://help.sap.com/viewer/368c481cd6954bdfa5d0435479fd4eaf/Cloud/en-US/2937e5ca6ef448cfb21451a2461cc2a6.html" TargetMode="External"/><Relationship Id="rId10" Type="http://schemas.openxmlformats.org/officeDocument/2006/relationships/hyperlink" Target="https://blogs.sap.com/2021/11/17/sap-integration-suite-free-tier-is-now-available-on-sap-btp/" TargetMode="External"/><Relationship Id="rId4" Type="http://schemas.openxmlformats.org/officeDocument/2006/relationships/hyperlink" Target="https://launchpad.support.sap.com/#/notes/2752867" TargetMode="External"/><Relationship Id="rId9" Type="http://schemas.openxmlformats.org/officeDocument/2006/relationships/hyperlink" Target="https://community.sap.com/t5/technology-blogs-by-sap/migrate-from-neo-to-cloud-foundry-sap-cloud-integration/ba-p/13506453" TargetMode="External"/><Relationship Id="rId14" Type="http://schemas.openxmlformats.org/officeDocument/2006/relationships/hyperlink" Target="https://help.sap.com/viewer/368c481cd6954bdfa5d0435479fd4eaf/Cloud/en-US/7f84d16aa42741efb08dc9875743e47c.html?q=Root%20Certificates%20Supporte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hyperlink" Target="https://www.sapstore.com/solutions/80212/SAP-Cloud-Transport-Management" TargetMode="Externa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hyperlink" Target="https://help.sap.com/docs/btp/sap-btp-neo-environment/delete-subaccount" TargetMode="External"/><Relationship Id="rId7" Type="http://schemas.openxmlformats.org/officeDocument/2006/relationships/hyperlink" Target="https://userapps.support.sap.com/sap/support/knowledge/en/3305900" TargetMode="External"/><Relationship Id="rId2" Type="http://schemas.openxmlformats.org/officeDocument/2006/relationships/hyperlink" Target="https://help.sap.com/docs/btp/sap-business-technology-platform/delete-subaccount" TargetMode="External"/><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hyperlink" Target="https://help.sap.com/docs/btp/btp-cli-command-reference/btp-delete-accounts-subaccount" TargetMode="External"/><Relationship Id="rId4" Type="http://schemas.openxmlformats.org/officeDocument/2006/relationships/hyperlink" Target="https://help.sap.com/docs/btp/sap-btp-neo-environment/remove-custom-domain-318a016c3a234370a60475625b947de0"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hyperlink" Target="https://learning.sap.com/learning-journeys/introducing-cloud-security-on-sap-business-technology-platform" TargetMode="External"/><Relationship Id="rId3" Type="http://schemas.openxmlformats.org/officeDocument/2006/relationships/hyperlink" Target="https://help.sap.com/docs/btp/migrating-from-neo-environment-to-multi-cloud-foundation-cloud-foundry-and-kyma/what-is-multi-cloud-foundation?state=DRAFT&amp;version=Cloud" TargetMode="External"/><Relationship Id="rId7" Type="http://schemas.openxmlformats.org/officeDocument/2006/relationships/hyperlink" Target="https://learning.sap.com/learning-journeys/getting-started-with-sap-cloud-application-programming-model" TargetMode="External"/><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hyperlink" Target="https://learning.sap.com/learning-journeys/develop-full-stack-applications-using-productivity-tools-in-sap-business-application-studio" TargetMode="External"/><Relationship Id="rId11" Type="http://schemas.openxmlformats.org/officeDocument/2006/relationships/hyperlink" Target="https://learning.sap.com/learning-journeys/discovering-devops-with-sap-btp" TargetMode="External"/><Relationship Id="rId5" Type="http://schemas.openxmlformats.org/officeDocument/2006/relationships/hyperlink" Target="https://help.sap.com/docs/btp/best-practices/best-practices-for-sap-btp?version=Cloud" TargetMode="External"/><Relationship Id="rId10" Type="http://schemas.openxmlformats.org/officeDocument/2006/relationships/hyperlink" Target="https://learning.sap.com/learning-journeys/deliver-side-by-side-extensibility-based-on-sap-btp-kyma-runtime" TargetMode="External"/><Relationship Id="rId4" Type="http://schemas.openxmlformats.org/officeDocument/2006/relationships/hyperlink" Target="https://help.sap.com/docs/btp/sap-business-technology-platform/cloud-foundry-environment?version=Cloud" TargetMode="External"/><Relationship Id="rId9" Type="http://schemas.openxmlformats.org/officeDocument/2006/relationships/hyperlink" Target="https://learning.sap.com/learning-journeys/build-side-by-side-extensions-on-sap-btp"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help.sap.com/docs/btp/best-practices/setting-up-your-account-model" TargetMode="External"/><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hyperlink" Target="https://account.eu2.hana.ondemand.com/neo/#/globalaccount/CA1103486TID000000000740855704/neosubaccount/d22fd032-b780-4047-a186-1e884dbf66da" TargetMode="External"/><Relationship Id="rId3" Type="http://schemas.openxmlformats.org/officeDocument/2006/relationships/hyperlink" Target="https://account.us4.hana.ondemand.com/neo/#/globalaccount/CA3190120TID000000000741312384" TargetMode="External"/><Relationship Id="rId7" Type="http://schemas.openxmlformats.org/officeDocument/2006/relationships/hyperlink" Target="https://account.eu2.hana.ondemand.com/neo/#/globalaccount/CA1103486TID000000000740855704/neosubaccount/0797250c-ba70-4001-bf49-7e01f5d3ab87"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hyperlink" Target="https://account.eu2.hana.ondemand.com/neo/#/globalaccount/CA1103486TID000000000740855704" TargetMode="External"/><Relationship Id="rId5" Type="http://schemas.openxmlformats.org/officeDocument/2006/relationships/hyperlink" Target="https://account.us4.hana.ondemand.com/neo/#/globalaccount/CA3190120TID000000000741312384/neosubaccount/7713b162-e11a-4b2c-9700-055a3ebe7bac" TargetMode="External"/><Relationship Id="rId4" Type="http://schemas.openxmlformats.org/officeDocument/2006/relationships/hyperlink" Target="https://account.us4.hana.ondemand.com/neo/#/globalaccount/CA3190120TID000000000741312384/neosubaccount/a954e080-1d99-4526-8a3a-a45fb9f3c7b7" TargetMode="External"/><Relationship Id="rId9" Type="http://schemas.openxmlformats.org/officeDocument/2006/relationships/hyperlink" Target="https://account.eu2.hana.ondemand.com/neo/#/globalaccount/CA1103486TID000000000740855704/neosubaccount/b60ef3cb-883a-4284-b5a4-7eb272f65bcf"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help.sap.com/docs/btp/migrating-from-neo-environment-to-multi-cloud-foundation-cloud-foundry-and-kyma/migrating-your-scenario-components-migration-packs?language=en-US&amp;locale=en-US" TargetMode="Externa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8" Type="http://schemas.openxmlformats.org/officeDocument/2006/relationships/hyperlink" Target="https://help.sap.com/docs/data-quality-services/data-quality-services/migrating-data-quality-services-from-neo-to-cloud-foundry-environment" TargetMode="External"/><Relationship Id="rId13" Type="http://schemas.openxmlformats.org/officeDocument/2006/relationships/hyperlink" Target="https://help.sap.com/docs/hana-cloud/sap-hana-cloud-migration-guide/migrating-to-sap-hana-cloud" TargetMode="External"/><Relationship Id="rId3" Type="http://schemas.openxmlformats.org/officeDocument/2006/relationships/hyperlink" Target="https://help.sap.com/docs/cloud-integration/sap-cloud-integration-migration-guide/migrating-cloud-integration-from-neo-environment-to-multi-cloud-foundation" TargetMode="External"/><Relationship Id="rId7" Type="http://schemas.openxmlformats.org/officeDocument/2006/relationships/hyperlink" Target="https://help.sap.com/doc/f53c64b93e5140918d676b927a3cd65b/Cloud/en-US/docs-en/about/releases/admin/migration.html" TargetMode="External"/><Relationship Id="rId12" Type="http://schemas.openxmlformats.org/officeDocument/2006/relationships/hyperlink" Target="https://community.sap.com/t5/technology-blogs-by-sap/migrate-sap-cloud-platform-workflow-applications-to-cloud-foundry/ba-p/13388202" TargetMode="External"/><Relationship Id="rId2" Type="http://schemas.openxmlformats.org/officeDocument/2006/relationships/hyperlink" Target="https://help.sap.com/docs/btp/migrating-from-neo-environment-to-multi-cloud-foundation-cloud-foundry-and-kyma/migrating-your-scenario-components-migration-packs?language=en-US&amp;locale=en-US" TargetMode="External"/><Relationship Id="rId1" Type="http://schemas.openxmlformats.org/officeDocument/2006/relationships/slideLayout" Target="../slideLayouts/slideLayout17.xml"/><Relationship Id="rId6" Type="http://schemas.openxmlformats.org/officeDocument/2006/relationships/hyperlink" Target="https://help.sap.com/docs/cloud-portal-service/sap-cloud-portal-service-for-neo-environment/migrating-sap-fiori-launchpad-sites-to-cloud-foundry-environment" TargetMode="External"/><Relationship Id="rId11" Type="http://schemas.openxmlformats.org/officeDocument/2006/relationships/hyperlink" Target="https://help.sap.com/docs/integration-suite/migrating-open-connectors-from-neo-to-multi-cloud-foundation-66b14ec54dc8489e9826d03994340dc8/migrating-sap-open-connectors-from-neo-environment-to-sap-integration-suite-on-cloud-foundry" TargetMode="External"/><Relationship Id="rId5" Type="http://schemas.openxmlformats.org/officeDocument/2006/relationships/hyperlink" Target="https://help.sap.com/docs/html5-applications/migrating-applications-in-sap-btp-from-neo-environment-to-cloud-foundry-environment/migrating-html5-applications-from-sap-btp-neo-to-sap-btp-cloud-foundry" TargetMode="External"/><Relationship Id="rId10" Type="http://schemas.openxmlformats.org/officeDocument/2006/relationships/hyperlink" Target="https://help.sap.com/docs/forms-service-by-adobe/sap-forms-service-cf/migration-from-on-premise-ads-or-neo-subaccount" TargetMode="External"/><Relationship Id="rId4" Type="http://schemas.openxmlformats.org/officeDocument/2006/relationships/hyperlink" Target="../../Team%20EMEA/01_Kick-Off_Meetings_Content/Migrating%20API%20Management%20from%20Neo%20to%20Cloud%20Foundry%20Environment%20|%20SAP%20Help%20Portal%20https:/help.sap.com/docs/sap-api-management/sap-api-management/migrating-api-management-from-neo-to-cloud-foundry-environment?version=Cloud" TargetMode="External"/><Relationship Id="rId9" Type="http://schemas.openxmlformats.org/officeDocument/2006/relationships/hyperlink" Target="https://help.sap.com/docs/document-management-service/sap-document-management-service/migrating-data-from-document-service-to-sap-document-management-service"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account.eu1.hana.ondemand.com/neo/#/globalaccount/CA3190120TID000000000740718074/neosubaccount/b6595994-5840-46e9-a2cc-f66506084d38" TargetMode="External"/><Relationship Id="rId3" Type="http://schemas.openxmlformats.org/officeDocument/2006/relationships/hyperlink" Target="https://account.us2.hana.ondemand.com/neo/#/globalaccount/CA3190120TID000000000740507239" TargetMode="External"/><Relationship Id="rId7" Type="http://schemas.openxmlformats.org/officeDocument/2006/relationships/hyperlink" Target="https://account.eu1.hana.ondemand.com/neo/#/globalaccount/CA3190120TID000000000740718074"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hyperlink" Target="https://account.us2.hana.ondemand.com/neo/#/globalaccount/CA3190120TID000000000740507239/neosubaccount/fce0f4f6-59f8-4c03-9c22-b0b78cdfb05a" TargetMode="External"/><Relationship Id="rId5" Type="http://schemas.openxmlformats.org/officeDocument/2006/relationships/hyperlink" Target="https://account.us2.hana.ondemand.com/neo/#/globalaccount/CA3190120TID000000000740507239/neosubaccount/34145865-82a3-403f-82c7-228e0477184a" TargetMode="External"/><Relationship Id="rId4" Type="http://schemas.openxmlformats.org/officeDocument/2006/relationships/hyperlink" Target="https://account.us2.hana.ondemand.com/neo/#/globalaccount/CA3190120TID000000000740507239/neosubaccount/b5cec0d0-6b09-4b5e-9bbe-ee8e75c0cdd3" TargetMode="External"/><Relationship Id="rId9" Type="http://schemas.openxmlformats.org/officeDocument/2006/relationships/hyperlink" Target="https://account.eu1.hana.ondemand.com/neo/#/globalaccount/CA3190120TID000000000740718074/neosubaccount/3d39dc8a-f795-48c2-8491-f663e46cb57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ccount.eu1.hana.ondemand.com/neo/#/globalaccount/CA3190120TID000000000740718074/neosubaccount/b55da720-2adb-4dd7-a6b9-b4d905b3289f" TargetMode="External"/><Relationship Id="rId2" Type="http://schemas.openxmlformats.org/officeDocument/2006/relationships/hyperlink" Target="https://account.eu1.hana.ondemand.com/neo/#/globalaccount/CA3190120TID000000000740718074" TargetMode="Externa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134752C8-1E80-B141-5BC9-264FD3E5257B}"/>
              </a:ext>
            </a:extLst>
          </p:cNvPr>
          <p:cNvSpPr>
            <a:spLocks noGrp="1"/>
          </p:cNvSpPr>
          <p:nvPr>
            <p:ph type="title"/>
          </p:nvPr>
        </p:nvSpPr>
        <p:spPr>
          <a:xfrm>
            <a:off x="288000" y="2706317"/>
            <a:ext cx="5513497" cy="997196"/>
          </a:xfrm>
        </p:spPr>
        <p:txBody>
          <a:bodyPr/>
          <a:lstStyle/>
          <a:p>
            <a:r>
              <a:rPr lang="en-US" sz="2800" dirty="0"/>
              <a:t>BTP Neo Migration Assessment for Envases Universales de México, S.A.P.I. de C.V.</a:t>
            </a:r>
          </a:p>
        </p:txBody>
      </p:sp>
      <p:pic>
        <p:nvPicPr>
          <p:cNvPr id="15" name="Picture 14" descr="Picture Placeholder 14.jpg"/>
          <p:cNvPicPr>
            <a:picLocks noChangeAspect="1"/>
          </p:cNvPicPr>
          <p:nvPr/>
        </p:nvPicPr>
        <p:blipFill>
          <a:blip r:embed="rId3"/>
          <a:stretch>
            <a:fillRect/>
          </a:stretch>
        </p:blipFill>
        <p:spPr>
          <a:xfrm>
            <a:off x="6075363" y="0"/>
            <a:ext cx="6119812" cy="6858000"/>
          </a:xfrm>
          <a:prstGeom prst="rect">
            <a:avLst/>
          </a:prstGeom>
        </p:spPr>
      </p:pic>
      <p:sp>
        <p:nvSpPr>
          <p:cNvPr id="2" name="Spaker name - Dynamic" descr="{&quot;templafy&quot;:{&quot;id&quot;:&quot;d5bcbadc-190f-4b35-90e3-4ace29321358&quot;}}">
            <a:extLst>
              <a:ext uri="{FF2B5EF4-FFF2-40B4-BE49-F238E27FC236}">
                <a16:creationId xmlns:a16="http://schemas.microsoft.com/office/drawing/2014/main" id="{E0BFCFDD-1D42-358F-BC70-8570C4C662EF}"/>
              </a:ext>
            </a:extLst>
          </p:cNvPr>
          <p:cNvSpPr txBox="1">
            <a:spLocks/>
          </p:cNvSpPr>
          <p:nvPr/>
        </p:nvSpPr>
        <p:spPr>
          <a:xfrm>
            <a:off x="287338" y="4303486"/>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72 Brand" panose="020B0504030603020204" pitchFamily="34" charset="0"/>
                <a:ea typeface="+mn-ea"/>
                <a:cs typeface="72" panose="020B0503030000000003" pitchFamily="34" charset="0"/>
              </a:rPr>
              <a:t>BTP Foundation , SAP</a:t>
            </a:r>
          </a:p>
        </p:txBody>
      </p:sp>
      <p:sp>
        <p:nvSpPr>
          <p:cNvPr id="3" name="Date - Dynamic" descr="{&quot;templafy&quot;:{&quot;id&quot;:&quot;9f7a4f44-9de1-42e7-bf40-5aa5d3c166f7&quot;}}">
            <a:extLst>
              <a:ext uri="{FF2B5EF4-FFF2-40B4-BE49-F238E27FC236}">
                <a16:creationId xmlns:a16="http://schemas.microsoft.com/office/drawing/2014/main" id="{9E1171E2-38D8-8239-71E9-69DC21FF73B2}"/>
              </a:ext>
            </a:extLst>
          </p:cNvPr>
          <p:cNvSpPr txBox="1">
            <a:spLocks/>
          </p:cNvSpPr>
          <p:nvPr/>
        </p:nvSpPr>
        <p:spPr>
          <a:xfrm>
            <a:off x="288000" y="4534259"/>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72 Brand" panose="020B0504030603020204" pitchFamily="34" charset="0"/>
              <a:ea typeface="+mn-ea"/>
              <a:cs typeface="72" panose="020B0503030000000003" pitchFamily="34" charset="0"/>
            </a:endParaRPr>
          </a:p>
        </p:txBody>
      </p:sp>
      <p:pic>
        <p:nvPicPr>
          <p:cNvPr id="6" name="Picture 5">
            <a:extLst>
              <a:ext uri="{FF2B5EF4-FFF2-40B4-BE49-F238E27FC236}">
                <a16:creationId xmlns:a16="http://schemas.microsoft.com/office/drawing/2014/main" id="{D5F03FE2-096B-B1CD-A6E6-FF50601C4CED}"/>
              </a:ext>
            </a:extLst>
          </p:cNvPr>
          <p:cNvPicPr>
            <a:picLocks noChangeAspect="1"/>
          </p:cNvPicPr>
          <p:nvPr/>
        </p:nvPicPr>
        <p:blipFill>
          <a:blip r:embed="rId4"/>
          <a:stretch>
            <a:fillRect/>
          </a:stretch>
        </p:blipFill>
        <p:spPr>
          <a:xfrm>
            <a:off x="287338" y="5864613"/>
            <a:ext cx="1485900" cy="409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08B2-A84E-254D-86A7-2101C99D2F7D}"/>
              </a:ext>
            </a:extLst>
          </p:cNvPr>
          <p:cNvSpPr>
            <a:spLocks noGrp="1"/>
          </p:cNvSpPr>
          <p:nvPr>
            <p:ph type="title"/>
          </p:nvPr>
        </p:nvSpPr>
        <p:spPr/>
        <p:txBody>
          <a:bodyPr/>
          <a:lstStyle/>
          <a:p>
            <a:r>
              <a:rPr lang="en-US" dirty="0"/>
              <a:t>Migration Readiness Check – Analysis</a:t>
            </a:r>
          </a:p>
        </p:txBody>
      </p:sp>
      <p:sp>
        <p:nvSpPr>
          <p:cNvPr id="6" name="Rectangle 5">
            <a:extLst>
              <a:ext uri="{FF2B5EF4-FFF2-40B4-BE49-F238E27FC236}">
                <a16:creationId xmlns:a16="http://schemas.microsoft.com/office/drawing/2014/main" id="{B56B9280-A1B2-0CA2-F845-E131EAB5D948}"/>
              </a:ext>
            </a:extLst>
          </p:cNvPr>
          <p:cNvSpPr/>
          <p:nvPr/>
        </p:nvSpPr>
        <p:spPr>
          <a:xfrm>
            <a:off x="429095" y="994326"/>
            <a:ext cx="11333114" cy="338554"/>
          </a:xfrm>
          <a:prstGeom prst="rect">
            <a:avLst/>
          </a:prstGeom>
        </p:spPr>
        <p:txBody>
          <a:bodyPr wrap="square" lIns="91440" tIns="45720" rIns="91440" bIns="45720" anchor="t">
            <a:spAutoFit/>
          </a:bodyPr>
          <a:lstStyle/>
          <a:p>
            <a:pPr defTabSz="1088449"/>
            <a:r>
              <a:rPr lang="en-IE" sz="1600" dirty="0">
                <a:solidFill>
                  <a:srgbClr val="000000"/>
                </a:solidFill>
              </a:rPr>
              <a:t>Below is a mapping of existing Neo services to the recommended multi-cloud replacement</a:t>
            </a:r>
          </a:p>
        </p:txBody>
      </p:sp>
      <p:graphicFrame>
        <p:nvGraphicFramePr>
          <p:cNvPr id="3" name="Table 2">
            <a:extLst>
              <a:ext uri="{FF2B5EF4-FFF2-40B4-BE49-F238E27FC236}">
                <a16:creationId xmlns:a16="http://schemas.microsoft.com/office/drawing/2014/main" id="{6351AD09-AE52-C2C7-1C58-4534482A5172}"/>
              </a:ext>
            </a:extLst>
          </p:cNvPr>
          <p:cNvGraphicFramePr>
            <a:graphicFrameLocks noGrp="1"/>
          </p:cNvGraphicFramePr>
          <p:nvPr>
            <p:extLst>
              <p:ext uri="{D42A27DB-BD31-4B8C-83A1-F6EECF244321}">
                <p14:modId xmlns:p14="http://schemas.microsoft.com/office/powerpoint/2010/main" val="1969965953"/>
              </p:ext>
            </p:extLst>
          </p:nvPr>
        </p:nvGraphicFramePr>
        <p:xfrm>
          <a:off x="505276" y="1617144"/>
          <a:ext cx="11185201" cy="3772151"/>
        </p:xfrm>
        <a:graphic>
          <a:graphicData uri="http://schemas.openxmlformats.org/drawingml/2006/table">
            <a:tbl>
              <a:tblPr firstRow="1" bandRow="1">
                <a:tableStyleId>{5C22544A-7EE6-4342-B048-85BDC9FD1C3A}</a:tableStyleId>
              </a:tblPr>
              <a:tblGrid>
                <a:gridCol w="3364141">
                  <a:extLst>
                    <a:ext uri="{9D8B030D-6E8A-4147-A177-3AD203B41FA5}">
                      <a16:colId xmlns:a16="http://schemas.microsoft.com/office/drawing/2014/main" val="20000"/>
                    </a:ext>
                  </a:extLst>
                </a:gridCol>
                <a:gridCol w="4350495">
                  <a:extLst>
                    <a:ext uri="{9D8B030D-6E8A-4147-A177-3AD203B41FA5}">
                      <a16:colId xmlns:a16="http://schemas.microsoft.com/office/drawing/2014/main" val="20001"/>
                    </a:ext>
                  </a:extLst>
                </a:gridCol>
                <a:gridCol w="1225476">
                  <a:extLst>
                    <a:ext uri="{9D8B030D-6E8A-4147-A177-3AD203B41FA5}">
                      <a16:colId xmlns:a16="http://schemas.microsoft.com/office/drawing/2014/main" val="20002"/>
                    </a:ext>
                  </a:extLst>
                </a:gridCol>
                <a:gridCol w="2245089">
                  <a:extLst>
                    <a:ext uri="{9D8B030D-6E8A-4147-A177-3AD203B41FA5}">
                      <a16:colId xmlns:a16="http://schemas.microsoft.com/office/drawing/2014/main" val="20003"/>
                    </a:ext>
                  </a:extLst>
                </a:gridCol>
              </a:tblGrid>
              <a:tr h="448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Neo Service</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Multi-Cloud Service</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rPr>
                        <a:t>Analysis</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rPr>
                        <a:t>Migration Guide</a:t>
                      </a:r>
                      <a:endParaRPr lang="en-US" sz="16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0"/>
                  </a:ext>
                </a:extLst>
              </a:tr>
              <a:tr h="448649">
                <a:tc>
                  <a:txBody>
                    <a:bodyPr/>
                    <a:lstStyle/>
                    <a:p>
                      <a:r>
                        <a:rPr lang="en-US" sz="1600" b="0" dirty="0">
                          <a:solidFill>
                            <a:schemeClr val="tx1"/>
                          </a:solidFill>
                        </a:rPr>
                        <a:t>HTML5 Applications</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rPr>
                        <a:t>SAP BTP, Cloud Foundry Runtime (LCM)</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3"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4"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1"/>
                  </a:ext>
                </a:extLst>
              </a:tr>
              <a:tr h="448649">
                <a:tc>
                  <a:txBody>
                    <a:bodyPr/>
                    <a:lstStyle/>
                    <a:p>
                      <a:r>
                        <a:rPr lang="en-US" sz="1600" b="0" dirty="0">
                          <a:solidFill>
                            <a:schemeClr val="tx1"/>
                          </a:solidFill>
                        </a:rPr>
                        <a:t>Forms by Adobe</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rPr>
                        <a:t>Forms Service by Adobe</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5"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6"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2483011962"/>
                  </a:ext>
                </a:extLst>
              </a:tr>
              <a:tr h="448649">
                <a:tc>
                  <a:txBody>
                    <a:bodyPr/>
                    <a:lstStyle/>
                    <a:p>
                      <a:r>
                        <a:rPr lang="en-US" sz="1600" b="0" dirty="0">
                          <a:solidFill>
                            <a:schemeClr val="tx1"/>
                          </a:solidFill>
                        </a:rPr>
                        <a:t>Connectivity</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rPr>
                        <a:t>Connectivity Service</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7"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8"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3448020067"/>
                  </a:ext>
                </a:extLst>
              </a:tr>
              <a:tr h="448649">
                <a:tc>
                  <a:txBody>
                    <a:bodyPr/>
                    <a:lstStyle/>
                    <a:p>
                      <a:r>
                        <a:rPr lang="en-US" sz="1600" b="0" dirty="0">
                          <a:solidFill>
                            <a:schemeClr val="tx1"/>
                          </a:solidFill>
                        </a:rPr>
                        <a:t>SAP Fiori Cloud</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rPr>
                        <a:t>N/A</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9"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10"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3088384129"/>
                  </a:ext>
                </a:extLst>
              </a:tr>
              <a:tr h="448649">
                <a:tc>
                  <a:txBody>
                    <a:bodyPr/>
                    <a:lstStyle/>
                    <a:p>
                      <a:r>
                        <a:rPr lang="en-US" sz="1600" b="0" dirty="0">
                          <a:solidFill>
                            <a:schemeClr val="tx1"/>
                          </a:solidFill>
                        </a:rPr>
                        <a:t>SAP Cloud Integration for data services</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rPr>
                        <a:t>SAP Cloud Integration for data services</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11"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12"/>
                        </a:rPr>
                        <a:t>Link (planned for Q3 2024)</a:t>
                      </a:r>
                      <a:endParaRPr lang="en-US" sz="16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2115316928"/>
                  </a:ext>
                </a:extLst>
              </a:tr>
              <a:tr h="448649">
                <a:tc>
                  <a:txBody>
                    <a:bodyPr/>
                    <a:lstStyle/>
                    <a:p>
                      <a:r>
                        <a:rPr lang="en-US" sz="1600" b="0" dirty="0">
                          <a:solidFill>
                            <a:schemeClr val="tx1"/>
                          </a:solidFill>
                        </a:rPr>
                        <a:t>Cloud Integration</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rPr>
                        <a:t>Integration Suite</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13"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hlinkClick r:id="rId14" action="ppaction://hlinksldjump"/>
                        </a:rPr>
                        <a:t>Link</a:t>
                      </a:r>
                      <a:endParaRPr lang="en-US" sz="16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3397113361"/>
                  </a:ext>
                </a:extLst>
              </a:tr>
              <a:tr h="448649">
                <a:tc>
                  <a:txBody>
                    <a:bodyPr/>
                    <a:lstStyle/>
                    <a:p>
                      <a:r>
                        <a:rPr lang="en-US" sz="1600" b="0" dirty="0">
                          <a:solidFill>
                            <a:schemeClr val="tx1"/>
                          </a:solidFill>
                        </a:rPr>
                        <a:t>SAP Enable Now Cloud</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r>
                        <a:rPr lang="en-US" sz="1600" b="0" dirty="0">
                          <a:solidFill>
                            <a:schemeClr val="tx1"/>
                          </a:solidFill>
                        </a:rPr>
                        <a:t>SAP Enable Now Cloud</a:t>
                      </a:r>
                      <a:endParaRPr lang="en-US" sz="1600" b="0" i="0" dirty="0">
                        <a:solidFill>
                          <a:schemeClr val="tx1"/>
                        </a:solidFill>
                        <a:latin typeface="72 Brand" panose="020B0504030603020204" pitchFamily="34" charset="0"/>
                      </a:endParaRPr>
                    </a:p>
                  </a:txBody>
                  <a:tcPr marL="121892" marR="121892" marT="71964" marB="71964" anchor="ctr"/>
                </a:tc>
                <a:tc>
                  <a:txBody>
                    <a:bodyPr/>
                    <a:lstStyle/>
                    <a:p>
                      <a:endParaRPr lang="en-US" sz="1600" b="0" i="0" dirty="0">
                        <a:solidFill>
                          <a:schemeClr val="tx1"/>
                        </a:solidFill>
                        <a:latin typeface="72 Brand" panose="020B0504030603020204" pitchFamily="34" charset="0"/>
                      </a:endParaRPr>
                    </a:p>
                  </a:txBody>
                  <a:tcPr marL="121892" marR="121892" marT="71964" marB="71964" anchor="ctr"/>
                </a:tc>
                <a:tc>
                  <a:txBody>
                    <a:bodyPr/>
                    <a:lstStyle/>
                    <a:p>
                      <a:endParaRPr lang="en-US" sz="16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206198833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3D4E359-21A2-488E-B536-8ACC3FDAA02D}"/>
              </a:ext>
            </a:extLst>
          </p:cNvPr>
          <p:cNvSpPr>
            <a:spLocks noGrp="1"/>
          </p:cNvSpPr>
          <p:nvPr>
            <p:ph type="title"/>
          </p:nvPr>
        </p:nvSpPr>
        <p:spPr>
          <a:xfrm>
            <a:off x="508370" y="506283"/>
            <a:ext cx="11177741" cy="738088"/>
          </a:xfrm>
        </p:spPr>
        <p:txBody>
          <a:bodyPr/>
          <a:lstStyle/>
          <a:p>
            <a:r>
              <a:rPr lang="en-US" sz="2348" dirty="0"/>
              <a:t>Migration Readiness Check – Analysis  </a:t>
            </a:r>
            <a:br>
              <a:rPr lang="en-US" sz="2348" dirty="0"/>
            </a:br>
            <a:r>
              <a:rPr lang="en-US" sz="2348" dirty="0">
                <a:solidFill>
                  <a:schemeClr val="tx2"/>
                </a:solidFill>
              </a:rPr>
              <a:t>SAPUI5</a:t>
            </a:r>
          </a:p>
        </p:txBody>
      </p:sp>
      <p:sp>
        <p:nvSpPr>
          <p:cNvPr id="3" name="Rectangle 2">
            <a:extLst>
              <a:ext uri="{FF2B5EF4-FFF2-40B4-BE49-F238E27FC236}">
                <a16:creationId xmlns:a16="http://schemas.microsoft.com/office/drawing/2014/main" id="{622267CA-7251-45F4-99B2-04F8218C6E92}"/>
              </a:ext>
            </a:extLst>
          </p:cNvPr>
          <p:cNvSpPr/>
          <p:nvPr/>
        </p:nvSpPr>
        <p:spPr>
          <a:xfrm>
            <a:off x="585998" y="1437071"/>
            <a:ext cx="10500092" cy="4799535"/>
          </a:xfrm>
          <a:prstGeom prst="rect">
            <a:avLst/>
          </a:prstGeom>
        </p:spPr>
        <p:txBody>
          <a:bodyPr wrap="square" lIns="91392" tIns="45696" rIns="91392" bIns="45696" anchor="t">
            <a:spAutoFit/>
          </a:bodyPr>
          <a:lstStyle/>
          <a:p>
            <a:pPr defTabSz="913852" fontAlgn="base">
              <a:buClr>
                <a:schemeClr val="tx2"/>
              </a:buClr>
              <a:defRPr/>
            </a:pPr>
            <a:r>
              <a:rPr lang="en-IE" sz="1948" dirty="0">
                <a:solidFill>
                  <a:srgbClr val="000000"/>
                </a:solidFill>
                <a:latin typeface="+mn-lt"/>
                <a:cs typeface="Arial"/>
              </a:rPr>
              <a:t>The few </a:t>
            </a:r>
            <a:r>
              <a:rPr lang="en-IE" sz="1948" b="1" dirty="0">
                <a:solidFill>
                  <a:srgbClr val="000000"/>
                </a:solidFill>
                <a:latin typeface="+mn-lt"/>
                <a:cs typeface="Arial"/>
              </a:rPr>
              <a:t>elements below require your attention</a:t>
            </a:r>
            <a:r>
              <a:rPr lang="en-IE" sz="1948" dirty="0">
                <a:solidFill>
                  <a:srgbClr val="000000"/>
                </a:solidFill>
                <a:latin typeface="+mn-lt"/>
                <a:cs typeface="Arial"/>
              </a:rPr>
              <a:t> </a:t>
            </a:r>
          </a:p>
          <a:p>
            <a:pPr defTabSz="913852" fontAlgn="base">
              <a:buClr>
                <a:schemeClr val="tx2"/>
              </a:buClr>
              <a:defRPr/>
            </a:pPr>
            <a:endParaRPr lang="en-IE" sz="1997" dirty="0">
              <a:solidFill>
                <a:srgbClr val="000000"/>
              </a:solidFill>
              <a:latin typeface="+mn-lt"/>
            </a:endParaRPr>
          </a:p>
          <a:p>
            <a:pPr defTabSz="913852" fontAlgn="base">
              <a:buClr>
                <a:schemeClr val="tx2"/>
              </a:buClr>
              <a:defRPr/>
            </a:pPr>
            <a:r>
              <a:rPr lang="en-IE" sz="1948" b="1" dirty="0">
                <a:solidFill>
                  <a:srgbClr val="000000"/>
                </a:solidFill>
                <a:latin typeface="+mn-lt"/>
                <a:cs typeface="Arial"/>
              </a:rPr>
              <a:t>Criticality – </a:t>
            </a:r>
            <a:r>
              <a:rPr lang="en-IE" sz="1948" b="1" dirty="0">
                <a:solidFill>
                  <a:srgbClr val="FF0000"/>
                </a:solidFill>
                <a:latin typeface="+mn-lt"/>
                <a:cs typeface="Arial"/>
              </a:rPr>
              <a:t> </a:t>
            </a:r>
            <a:r>
              <a:rPr lang="en-IE" sz="1800" b="1" dirty="0">
                <a:solidFill>
                  <a:srgbClr val="FFC933"/>
                </a:solidFill>
                <a:latin typeface="+mn-lt"/>
                <a:cs typeface="Arial"/>
              </a:rPr>
              <a:t>MEDIUM </a:t>
            </a:r>
            <a:r>
              <a:rPr lang="en-IE" sz="1948" b="1" dirty="0">
                <a:solidFill>
                  <a:srgbClr val="FF0000"/>
                </a:solidFill>
                <a:latin typeface="+mn-lt"/>
                <a:cs typeface="Arial"/>
              </a:rPr>
              <a:t>			</a:t>
            </a:r>
            <a:r>
              <a:rPr lang="en-IE" sz="1948" b="1" dirty="0">
                <a:solidFill>
                  <a:srgbClr val="000000"/>
                </a:solidFill>
                <a:latin typeface="+mn-lt"/>
                <a:cs typeface="Arial"/>
              </a:rPr>
              <a:t> Complexity – </a:t>
            </a:r>
            <a:r>
              <a:rPr lang="en-IE" sz="1948" b="1" dirty="0">
                <a:solidFill>
                  <a:srgbClr val="FF0000"/>
                </a:solidFill>
                <a:latin typeface="+mn-lt"/>
                <a:cs typeface="Arial"/>
              </a:rPr>
              <a:t> </a:t>
            </a:r>
            <a:r>
              <a:rPr lang="en-IE" sz="1800" b="1" dirty="0">
                <a:solidFill>
                  <a:srgbClr val="C00000"/>
                </a:solidFill>
                <a:latin typeface="+mn-lt"/>
                <a:cs typeface="Arial"/>
              </a:rPr>
              <a:t>HIGH</a:t>
            </a:r>
            <a:endParaRPr lang="en-IE" sz="1948" b="1" dirty="0">
              <a:solidFill>
                <a:schemeClr val="accent1"/>
              </a:solidFill>
              <a:latin typeface="+mn-lt"/>
              <a:cs typeface="Arial"/>
            </a:endParaRPr>
          </a:p>
          <a:p>
            <a:pPr defTabSz="913852" fontAlgn="base">
              <a:buClr>
                <a:schemeClr val="tx2"/>
              </a:buClr>
              <a:defRPr/>
            </a:pPr>
            <a:endParaRPr lang="en-IE" sz="1948" b="1" dirty="0">
              <a:solidFill>
                <a:srgbClr val="F0AB00"/>
              </a:solidFill>
              <a:latin typeface="+mn-lt"/>
              <a:cs typeface="Arial"/>
            </a:endParaRPr>
          </a:p>
          <a:p>
            <a:pPr marL="284943" indent="-284943" defTabSz="913852" fontAlgn="base">
              <a:buClr>
                <a:schemeClr val="tx2"/>
              </a:buClr>
              <a:buFont typeface="Arial" panose="020B0604020202020204" pitchFamily="34" charset="0"/>
              <a:buChar char="•"/>
              <a:defRPr/>
            </a:pPr>
            <a:r>
              <a:rPr lang="en-US" sz="1600" dirty="0">
                <a:solidFill>
                  <a:srgbClr val="000000"/>
                </a:solidFill>
                <a:latin typeface="+mn-lt"/>
                <a:cs typeface="Arial"/>
              </a:rPr>
              <a:t>SAPUI5 Applications:</a:t>
            </a:r>
          </a:p>
          <a:p>
            <a:pPr marL="829331" lvl="1" indent="-284943" defTabSz="913852" fontAlgn="base">
              <a:buClr>
                <a:schemeClr val="tx2"/>
              </a:buClr>
              <a:buFont typeface="Arial" panose="020B0604020202020204" pitchFamily="34" charset="0"/>
              <a:buChar char="•"/>
              <a:defRPr/>
            </a:pPr>
            <a:r>
              <a:rPr lang="en-US" sz="1600" dirty="0">
                <a:solidFill>
                  <a:srgbClr val="000000"/>
                </a:solidFill>
                <a:latin typeface="+mn-lt"/>
                <a:cs typeface="Arial"/>
              </a:rPr>
              <a:t>T</a:t>
            </a:r>
            <a:r>
              <a:rPr lang="en-US" sz="1600" dirty="0">
                <a:solidFill>
                  <a:srgbClr val="000000"/>
                </a:solidFill>
                <a:latin typeface="+mn-lt"/>
              </a:rPr>
              <a:t>here are/is 6 SAPUI5 application(s) running on 2 Neo subaccount(s).</a:t>
            </a:r>
          </a:p>
          <a:p>
            <a:pPr defTabSz="913852" fontAlgn="base">
              <a:buClr>
                <a:schemeClr val="tx2"/>
              </a:buClr>
              <a:defRPr/>
            </a:pPr>
            <a:endParaRPr lang="en-US" sz="1600" dirty="0">
              <a:solidFill>
                <a:srgbClr val="000000"/>
              </a:solidFill>
              <a:latin typeface="+mn-lt"/>
              <a:cs typeface="Arial"/>
            </a:endParaRPr>
          </a:p>
          <a:p>
            <a:pPr defTabSz="1088122" fontAlgn="base">
              <a:buClr>
                <a:schemeClr val="tx2"/>
              </a:buClr>
              <a:defRPr/>
            </a:pPr>
            <a:r>
              <a:rPr lang="en-IE" sz="1948" b="1" dirty="0">
                <a:solidFill>
                  <a:srgbClr val="000000"/>
                </a:solidFill>
                <a:latin typeface="+mn-lt"/>
                <a:cs typeface="Arial"/>
              </a:rPr>
              <a:t>Recommendations</a:t>
            </a:r>
          </a:p>
          <a:p>
            <a:pPr marL="284943" indent="-284943" defTabSz="1088122" fontAlgn="base">
              <a:buClr>
                <a:schemeClr val="tx2"/>
              </a:buClr>
              <a:buFont typeface="Arial" panose="020B0604020202020204" pitchFamily="34" charset="0"/>
              <a:buChar char="•"/>
              <a:defRPr/>
            </a:pPr>
            <a:r>
              <a:rPr lang="en-IE" sz="1600" dirty="0">
                <a:solidFill>
                  <a:srgbClr val="000000"/>
                </a:solidFill>
                <a:latin typeface="+mn-lt"/>
                <a:cs typeface="Arial"/>
              </a:rPr>
              <a:t>The applications need to be adapted to support Multi-Cloud environment</a:t>
            </a:r>
          </a:p>
          <a:p>
            <a:pPr marL="284480" indent="-284480" defTabSz="1088122" fontAlgn="base">
              <a:buClr>
                <a:schemeClr val="tx2"/>
              </a:buClr>
              <a:buFont typeface="Arial" panose="020B0604020202020204" pitchFamily="34" charset="0"/>
              <a:buChar char="•"/>
              <a:defRPr/>
            </a:pPr>
            <a:r>
              <a:rPr lang="en-IE" sz="1600" dirty="0">
                <a:latin typeface="+mn-lt"/>
                <a:ea typeface="+mn-lt"/>
                <a:cs typeface="+mn-lt"/>
              </a:rPr>
              <a:t>Enable SAP Fiori tools extensions to use  </a:t>
            </a:r>
            <a:r>
              <a:rPr lang="en-IE" sz="1600" dirty="0">
                <a:latin typeface="+mn-lt"/>
                <a:ea typeface="+mn-lt"/>
                <a:cs typeface="+mn-lt"/>
                <a:hlinkClick r:id="rId3"/>
              </a:rPr>
              <a:t>Fiori tools</a:t>
            </a:r>
            <a:r>
              <a:rPr lang="en-IE" sz="1600" dirty="0">
                <a:latin typeface="+mn-lt"/>
                <a:ea typeface="+mn-lt"/>
                <a:cs typeface="+mn-lt"/>
              </a:rPr>
              <a:t> which can be used to migrate the HTML5 applications.</a:t>
            </a:r>
            <a:br>
              <a:rPr lang="en-IE" sz="1600" dirty="0">
                <a:solidFill>
                  <a:srgbClr val="000000"/>
                </a:solidFill>
                <a:latin typeface="+mn-lt"/>
                <a:cs typeface="Arial"/>
              </a:rPr>
            </a:br>
            <a:endParaRPr lang="en-IE" sz="1600" dirty="0">
              <a:solidFill>
                <a:srgbClr val="000000"/>
              </a:solidFill>
              <a:latin typeface="+mn-lt"/>
              <a:cs typeface="Arial"/>
            </a:endParaRPr>
          </a:p>
          <a:p>
            <a:pPr marL="284943" indent="-284943" defTabSz="1088122" fontAlgn="base">
              <a:buClr>
                <a:schemeClr val="tx2"/>
              </a:buClr>
              <a:buFont typeface="Arial" panose="020B0604020202020204" pitchFamily="34" charset="0"/>
              <a:buChar char="•"/>
              <a:defRPr/>
            </a:pPr>
            <a:r>
              <a:rPr lang="en-IE" sz="1600" dirty="0">
                <a:solidFill>
                  <a:srgbClr val="000000"/>
                </a:solidFill>
                <a:latin typeface="+mn-lt"/>
                <a:cs typeface="Arial"/>
              </a:rPr>
              <a:t>SAPUI5 and Fiori Launchpad applications can be deployed on Multi-Cloud using one of the following ways:</a:t>
            </a:r>
          </a:p>
          <a:p>
            <a:pPr marL="828812" lvl="1" indent="-284943" defTabSz="1088122" fontAlgn="base">
              <a:buClr>
                <a:schemeClr val="tx2"/>
              </a:buClr>
              <a:buFont typeface="Arial" panose="020B0604020202020204" pitchFamily="34" charset="0"/>
              <a:buChar char="•"/>
              <a:defRPr/>
            </a:pPr>
            <a:r>
              <a:rPr lang="en-IE" sz="1600" dirty="0">
                <a:solidFill>
                  <a:srgbClr val="000000"/>
                </a:solidFill>
                <a:latin typeface="+mn-lt"/>
                <a:cs typeface="Arial"/>
              </a:rPr>
              <a:t>Serving the Application with </a:t>
            </a:r>
            <a:r>
              <a:rPr lang="en-IE" sz="1600" dirty="0" err="1">
                <a:solidFill>
                  <a:srgbClr val="000000"/>
                </a:solidFill>
                <a:latin typeface="+mn-lt"/>
                <a:cs typeface="Arial"/>
              </a:rPr>
              <a:t>AppRouter</a:t>
            </a:r>
            <a:endParaRPr lang="en-IE" sz="1600" dirty="0">
              <a:solidFill>
                <a:srgbClr val="000000"/>
              </a:solidFill>
              <a:latin typeface="+mn-lt"/>
              <a:cs typeface="Arial"/>
            </a:endParaRPr>
          </a:p>
          <a:p>
            <a:pPr marL="828812" lvl="1" indent="-284943" defTabSz="1088122" fontAlgn="base">
              <a:buClr>
                <a:schemeClr val="tx2"/>
              </a:buClr>
              <a:buFont typeface="Arial" panose="020B0604020202020204" pitchFamily="34" charset="0"/>
              <a:buChar char="•"/>
              <a:defRPr/>
            </a:pPr>
            <a:r>
              <a:rPr lang="en-IE" sz="1600" dirty="0">
                <a:solidFill>
                  <a:srgbClr val="000000"/>
                </a:solidFill>
                <a:latin typeface="+mn-lt"/>
                <a:cs typeface="Arial"/>
              </a:rPr>
              <a:t>Serving Application with Work Zone and html5-apps-repo</a:t>
            </a:r>
          </a:p>
          <a:p>
            <a:pPr marL="284943" indent="-284943" defTabSz="1088122" fontAlgn="base">
              <a:buClr>
                <a:schemeClr val="tx2"/>
              </a:buClr>
              <a:buFont typeface="Arial" panose="020B0604020202020204" pitchFamily="34" charset="0"/>
              <a:buChar char="•"/>
              <a:defRPr/>
            </a:pPr>
            <a:r>
              <a:rPr lang="en-US" sz="1600" dirty="0">
                <a:solidFill>
                  <a:srgbClr val="000000"/>
                </a:solidFill>
                <a:latin typeface="+mn-lt"/>
                <a:cs typeface="Arial"/>
                <a:hlinkClick r:id="rId4"/>
              </a:rPr>
              <a:t>SAP Neo to MultiCloud Migration</a:t>
            </a:r>
            <a:endParaRPr lang="en-US" sz="1600" dirty="0">
              <a:solidFill>
                <a:srgbClr val="000000"/>
              </a:solidFill>
              <a:latin typeface="+mn-lt"/>
              <a:cs typeface="Arial"/>
            </a:endParaRPr>
          </a:p>
          <a:p>
            <a:pPr marL="284943" indent="-284943" defTabSz="1088122" fontAlgn="base">
              <a:buClr>
                <a:schemeClr val="tx2"/>
              </a:buClr>
              <a:buFont typeface="Arial" panose="020B0604020202020204" pitchFamily="34" charset="0"/>
              <a:buChar char="•"/>
              <a:defRPr/>
            </a:pPr>
            <a:r>
              <a:rPr lang="en-IE" sz="1600" dirty="0">
                <a:solidFill>
                  <a:srgbClr val="000000"/>
                </a:solidFill>
                <a:latin typeface="+mn-lt"/>
                <a:cs typeface="Arial"/>
                <a:hlinkClick r:id="rId5"/>
              </a:rPr>
              <a:t>Developing SAPUI5 in SAP Multicloud </a:t>
            </a:r>
            <a:endParaRPr lang="en-IE" sz="1600" dirty="0">
              <a:solidFill>
                <a:srgbClr val="000000"/>
              </a:solidFill>
              <a:latin typeface="+mn-lt"/>
              <a:cs typeface="Arial"/>
            </a:endParaRPr>
          </a:p>
          <a:p>
            <a:pPr marL="284943" indent="-284943" defTabSz="1088122" fontAlgn="base">
              <a:buClr>
                <a:schemeClr val="tx2"/>
              </a:buClr>
              <a:buFont typeface="Arial" panose="020B0604020202020204" pitchFamily="34" charset="0"/>
              <a:buChar char="•"/>
              <a:defRPr/>
            </a:pPr>
            <a:r>
              <a:rPr lang="en-IE" sz="1600" dirty="0">
                <a:solidFill>
                  <a:srgbClr val="000000"/>
                </a:solidFill>
                <a:latin typeface="+mn-lt"/>
                <a:cs typeface="Arial"/>
                <a:hlinkClick r:id="rId6"/>
              </a:rPr>
              <a:t>SAP Application Router</a:t>
            </a:r>
            <a:endParaRPr lang="en-IE" sz="1600" dirty="0">
              <a:solidFill>
                <a:srgbClr val="000000"/>
              </a:solidFill>
              <a:latin typeface="+mn-lt"/>
              <a:cs typeface="Arial"/>
            </a:endParaRPr>
          </a:p>
          <a:p>
            <a:pPr marL="284943" indent="-284943" defTabSz="1088122" fontAlgn="base">
              <a:buClr>
                <a:schemeClr val="tx2"/>
              </a:buClr>
              <a:buFont typeface="Arial" panose="020B0604020202020204" pitchFamily="34" charset="0"/>
              <a:buChar char="•"/>
              <a:defRPr/>
            </a:pPr>
            <a:r>
              <a:rPr lang="en-IE" sz="1600" dirty="0">
                <a:solidFill>
                  <a:srgbClr val="000000"/>
                </a:solidFill>
                <a:latin typeface="+mn-lt"/>
              </a:rPr>
              <a:t>General Guide is available </a:t>
            </a:r>
            <a:r>
              <a:rPr lang="en-IE" sz="1600" u="sng" dirty="0">
                <a:solidFill>
                  <a:srgbClr val="008FD3"/>
                </a:solidFill>
                <a:latin typeface="+mn-lt"/>
                <a:hlinkClick r:id="rId7"/>
              </a:rPr>
              <a:t>here</a:t>
            </a:r>
            <a:r>
              <a:rPr lang="en-IE" sz="1600" dirty="0">
                <a:solidFill>
                  <a:srgbClr val="000000"/>
                </a:solidFill>
                <a:latin typeface="+mn-lt"/>
              </a:rPr>
              <a:t> (In this guide Business Application Studio is used as IDE to adapt the apps)</a:t>
            </a:r>
            <a:endParaRPr lang="en-IE" sz="1600" dirty="0">
              <a:solidFill>
                <a:srgbClr val="000000"/>
              </a:solidFill>
              <a:latin typeface="+mn-lt"/>
              <a:cs typeface="Arial"/>
            </a:endParaRPr>
          </a:p>
        </p:txBody>
      </p:sp>
      <p:sp>
        <p:nvSpPr>
          <p:cNvPr id="13" name="TextBox 12"/>
          <p:cNvSpPr txBox="1"/>
          <p:nvPr/>
        </p:nvSpPr>
        <p:spPr>
          <a:xfrm>
            <a:off x="10000000" y="0"/>
            <a:ext cx="2195175" cy="858000"/>
          </a:xfrm>
          <a:prstGeom prst="rect">
            <a:avLst/>
          </a:prstGeom>
          <a:noFill/>
        </p:spPr>
        <p:txBody>
          <a:bodyPr wrap="none" anchor="ctr">
            <a:spAutoFit/>
          </a:bodyPr>
          <a:lstStyle/>
          <a:p>
            <a:pPr algn="ctr"/>
            <a:r>
              <a:rPr sz="1200">
                <a:hlinkClick r:id="rId8" action="ppaction://hlinksldjump"/>
              </a:rPr>
              <a:t>Back to Analysis Slide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3D4E359-21A2-488E-B536-8ACC3FDAA02D}"/>
              </a:ext>
            </a:extLst>
          </p:cNvPr>
          <p:cNvSpPr>
            <a:spLocks noGrp="1"/>
          </p:cNvSpPr>
          <p:nvPr>
            <p:ph type="title"/>
          </p:nvPr>
        </p:nvSpPr>
        <p:spPr>
          <a:xfrm>
            <a:off x="506913" y="505522"/>
            <a:ext cx="11180652" cy="738280"/>
          </a:xfrm>
        </p:spPr>
        <p:txBody>
          <a:bodyPr/>
          <a:lstStyle/>
          <a:p>
            <a:r>
              <a:rPr lang="en-US" sz="2349" dirty="0"/>
              <a:t>Migration Readiness Check – Analysis  </a:t>
            </a:r>
            <a:br>
              <a:rPr lang="en-US" sz="2349" dirty="0"/>
            </a:br>
            <a:r>
              <a:rPr lang="en-US" sz="2349" dirty="0">
                <a:solidFill>
                  <a:schemeClr val="tx2"/>
                </a:solidFill>
              </a:rPr>
              <a:t>SAP Forms by Adobe</a:t>
            </a:r>
          </a:p>
        </p:txBody>
      </p:sp>
      <p:sp>
        <p:nvSpPr>
          <p:cNvPr id="3" name="Rectangle 2">
            <a:extLst>
              <a:ext uri="{FF2B5EF4-FFF2-40B4-BE49-F238E27FC236}">
                <a16:creationId xmlns:a16="http://schemas.microsoft.com/office/drawing/2014/main" id="{622267CA-7251-45F4-99B2-04F8218C6E92}"/>
              </a:ext>
            </a:extLst>
          </p:cNvPr>
          <p:cNvSpPr/>
          <p:nvPr/>
        </p:nvSpPr>
        <p:spPr>
          <a:xfrm>
            <a:off x="584563" y="1436550"/>
            <a:ext cx="10160014" cy="3629840"/>
          </a:xfrm>
          <a:prstGeom prst="rect">
            <a:avLst/>
          </a:prstGeom>
        </p:spPr>
        <p:txBody>
          <a:bodyPr wrap="square" lIns="91440" tIns="45720" rIns="91440" bIns="45720" anchor="t">
            <a:spAutoFit/>
          </a:bodyPr>
          <a:lstStyle/>
          <a:p>
            <a:pPr algn="just" defTabSz="914126" fontAlgn="base">
              <a:buClr>
                <a:schemeClr val="tx2"/>
              </a:buClr>
              <a:defRPr/>
            </a:pPr>
            <a:r>
              <a:rPr lang="en-IE" sz="1998" dirty="0">
                <a:solidFill>
                  <a:srgbClr val="000000"/>
                </a:solidFill>
                <a:latin typeface="+mn-lt"/>
              </a:rPr>
              <a:t>The few </a:t>
            </a:r>
            <a:r>
              <a:rPr lang="en-IE" sz="1998" b="1" dirty="0">
                <a:solidFill>
                  <a:srgbClr val="000000"/>
                </a:solidFill>
                <a:latin typeface="+mn-lt"/>
              </a:rPr>
              <a:t>elements below require your attention</a:t>
            </a:r>
            <a:r>
              <a:rPr lang="en-IE" sz="1998" dirty="0">
                <a:solidFill>
                  <a:srgbClr val="000000"/>
                </a:solidFill>
                <a:latin typeface="+mn-lt"/>
              </a:rPr>
              <a:t> </a:t>
            </a:r>
          </a:p>
          <a:p>
            <a:pPr algn="just" defTabSz="914126" fontAlgn="base">
              <a:buClr>
                <a:schemeClr val="tx2"/>
              </a:buClr>
              <a:defRPr/>
            </a:pPr>
            <a:endParaRPr lang="en-IE" sz="1998" dirty="0">
              <a:solidFill>
                <a:srgbClr val="000000"/>
              </a:solidFill>
              <a:latin typeface="+mn-lt"/>
            </a:endParaRPr>
          </a:p>
          <a:p>
            <a:pPr algn="just" defTabSz="914126" fontAlgn="base">
              <a:buClr>
                <a:schemeClr val="tx2"/>
              </a:buClr>
              <a:defRPr/>
            </a:pPr>
            <a:r>
              <a:rPr lang="en-IE" sz="1998" b="1" dirty="0">
                <a:solidFill>
                  <a:srgbClr val="000000"/>
                </a:solidFill>
                <a:latin typeface="+mn-lt"/>
              </a:rPr>
              <a:t>Criticality – </a:t>
            </a:r>
            <a:r>
              <a:rPr lang="en-IE" sz="1998" b="1" dirty="0">
                <a:solidFill>
                  <a:srgbClr val="FF0000"/>
                </a:solidFill>
                <a:latin typeface="+mn-lt"/>
              </a:rPr>
              <a:t> </a:t>
            </a:r>
            <a:r>
              <a:rPr lang="en-IE" sz="2000" b="1" dirty="0">
                <a:solidFill>
                  <a:srgbClr val="FFC933"/>
                </a:solidFill>
                <a:latin typeface="+mn-lt"/>
                <a:cs typeface="Arial"/>
              </a:rPr>
              <a:t>MEDIUM</a:t>
            </a:r>
            <a:r>
              <a:rPr lang="en-IE" sz="1998" b="1" dirty="0">
                <a:solidFill>
                  <a:srgbClr val="FF0000"/>
                </a:solidFill>
                <a:latin typeface="+mn-lt"/>
              </a:rPr>
              <a:t>			</a:t>
            </a:r>
            <a:r>
              <a:rPr lang="en-IE" sz="1998" b="1" dirty="0">
                <a:solidFill>
                  <a:srgbClr val="000000"/>
                </a:solidFill>
                <a:latin typeface="+mn-lt"/>
              </a:rPr>
              <a:t> Complexity – </a:t>
            </a:r>
            <a:r>
              <a:rPr lang="en-IE" sz="2000" b="1" dirty="0">
                <a:solidFill>
                  <a:srgbClr val="FFC933"/>
                </a:solidFill>
                <a:latin typeface="+mn-lt"/>
                <a:cs typeface="Arial"/>
              </a:rPr>
              <a:t>MEDIUM</a:t>
            </a:r>
            <a:endParaRPr lang="en-IE" sz="1998" b="1" dirty="0">
              <a:solidFill>
                <a:schemeClr val="accent1"/>
              </a:solidFill>
              <a:latin typeface="+mn-lt"/>
            </a:endParaRPr>
          </a:p>
          <a:p>
            <a:pPr algn="just" defTabSz="914126" fontAlgn="base">
              <a:buClr>
                <a:schemeClr val="tx2"/>
              </a:buClr>
              <a:defRPr/>
            </a:pPr>
            <a:endParaRPr lang="en-IE" sz="1998" b="1" dirty="0">
              <a:solidFill>
                <a:srgbClr val="F0AB00"/>
              </a:solidFill>
              <a:latin typeface="+mn-lt"/>
            </a:endParaRPr>
          </a:p>
          <a:p>
            <a:pPr marL="285115" marR="0" lvl="0" indent="-285115" algn="just" defTabSz="914126" rtl="0" eaLnBrk="1" fontAlgn="base"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72 Brand"/>
                <a:ea typeface="+mn-ea"/>
                <a:cs typeface="Arial" panose="020B0604020202020204" pitchFamily="34" charset="0"/>
              </a:rPr>
              <a:t>SAP Forms by Adobe</a:t>
            </a:r>
            <a:endParaRPr lang="en-IE" sz="1998" b="1" dirty="0">
              <a:solidFill>
                <a:srgbClr val="F0AB00"/>
              </a:solidFill>
              <a:latin typeface="+mn-lt"/>
            </a:endParaRPr>
          </a:p>
          <a:p>
            <a:pPr algn="just" defTabSz="914126" fontAlgn="base">
              <a:buClr>
                <a:schemeClr val="tx2"/>
              </a:buClr>
              <a:defRPr/>
            </a:pPr>
            <a:endParaRPr lang="en-IE" sz="1798" dirty="0">
              <a:solidFill>
                <a:srgbClr val="000000"/>
              </a:solidFill>
              <a:latin typeface="+mn-lt"/>
              <a:cs typeface="Arial" panose="020B0604020202020204" pitchFamily="34" charset="0"/>
            </a:endParaRPr>
          </a:p>
          <a:p>
            <a:pPr algn="just" defTabSz="914126" fontAlgn="base">
              <a:buClr>
                <a:schemeClr val="tx2"/>
              </a:buClr>
              <a:defRPr/>
            </a:pPr>
            <a:r>
              <a:rPr lang="en-IE" sz="1998" b="1" dirty="0">
                <a:solidFill>
                  <a:srgbClr val="000000"/>
                </a:solidFill>
                <a:latin typeface="+mn-lt"/>
              </a:rPr>
              <a:t>Recommendations</a:t>
            </a:r>
          </a:p>
          <a:p>
            <a:pPr marL="285115" indent="-285115" algn="just" defTabSz="914126" fontAlgn="base">
              <a:buClr>
                <a:schemeClr val="tx2"/>
              </a:buClr>
              <a:buFont typeface="Arial" panose="020B0604020202020204" pitchFamily="34" charset="0"/>
              <a:buChar char="•"/>
              <a:defRPr/>
            </a:pPr>
            <a:r>
              <a:rPr lang="en-US" sz="1600" dirty="0">
                <a:solidFill>
                  <a:srgbClr val="333333"/>
                </a:solidFill>
                <a:latin typeface="+mn-lt"/>
                <a:cs typeface="Arial" panose="020B0604020202020204" pitchFamily="34" charset="0"/>
              </a:rPr>
              <a:t>If you already have specific configuration settings or files on your NetWeaver ADS or Neo subaccount, you can migrate them to the SAP Forms service.</a:t>
            </a:r>
          </a:p>
          <a:p>
            <a:pPr marL="285115" indent="-285115" algn="just" defTabSz="914126" fontAlgn="base">
              <a:buClr>
                <a:schemeClr val="tx2"/>
              </a:buClr>
              <a:buFont typeface="Arial" panose="020B0604020202020204" pitchFamily="34" charset="0"/>
              <a:buChar char="•"/>
              <a:defRPr/>
            </a:pPr>
            <a:r>
              <a:rPr lang="en-US" sz="1600" dirty="0">
                <a:solidFill>
                  <a:srgbClr val="333333"/>
                </a:solidFill>
                <a:latin typeface="+mn-lt"/>
                <a:cs typeface="Arial"/>
              </a:rPr>
              <a:t>All end points will be the same but there is a changes regarding the binding of the service and authentication implementation. </a:t>
            </a:r>
            <a:endParaRPr lang="en-US" sz="1600" dirty="0">
              <a:solidFill>
                <a:srgbClr val="333333"/>
              </a:solidFill>
              <a:latin typeface="+mn-lt"/>
              <a:cs typeface="Arial" panose="020B0604020202020204" pitchFamily="34" charset="0"/>
            </a:endParaRPr>
          </a:p>
          <a:p>
            <a:pPr marL="285115" indent="-285115" algn="just" defTabSz="914126" fontAlgn="base">
              <a:buClr>
                <a:schemeClr val="tx2"/>
              </a:buClr>
              <a:buFont typeface="Arial" panose="020B0604020202020204" pitchFamily="34" charset="0"/>
              <a:buChar char="•"/>
              <a:defRPr/>
            </a:pPr>
            <a:r>
              <a:rPr lang="en-US" sz="1600" dirty="0">
                <a:solidFill>
                  <a:srgbClr val="000000"/>
                </a:solidFill>
                <a:latin typeface="+mn-lt"/>
                <a:cs typeface="Arial" panose="020B0604020202020204" pitchFamily="34" charset="0"/>
                <a:hlinkClick r:id="rId3"/>
              </a:rPr>
              <a:t>Migration from On-Premise ADS or Neo Subaccount</a:t>
            </a:r>
            <a:endParaRPr lang="en-US" sz="1600" dirty="0">
              <a:solidFill>
                <a:srgbClr val="000000"/>
              </a:solidFill>
              <a:latin typeface="+mn-lt"/>
              <a:cs typeface="Arial" panose="020B0604020202020204" pitchFamily="34" charset="0"/>
            </a:endParaRPr>
          </a:p>
          <a:p>
            <a:pPr marL="285115" indent="-285115" algn="just" defTabSz="914126" fontAlgn="base">
              <a:buClr>
                <a:schemeClr val="tx2"/>
              </a:buClr>
              <a:buFont typeface="Arial" panose="020B0604020202020204" pitchFamily="34" charset="0"/>
              <a:buChar char="•"/>
              <a:defRPr/>
            </a:pPr>
            <a:r>
              <a:rPr lang="en-US" sz="1600" dirty="0">
                <a:solidFill>
                  <a:srgbClr val="000000"/>
                </a:solidFill>
                <a:latin typeface="+mn-lt"/>
                <a:cs typeface="Arial"/>
              </a:rPr>
              <a:t>Further details of the Multi-cloud service can be found here: </a:t>
            </a:r>
            <a:r>
              <a:rPr lang="en-US" sz="1600" dirty="0">
                <a:solidFill>
                  <a:srgbClr val="000000"/>
                </a:solidFill>
                <a:latin typeface="+mn-lt"/>
                <a:cs typeface="Arial"/>
                <a:hlinkClick r:id="rId4"/>
              </a:rPr>
              <a:t>SAP Forms Service by Adobe</a:t>
            </a:r>
            <a:endParaRPr lang="en-IE" sz="1600" dirty="0">
              <a:solidFill>
                <a:srgbClr val="000000"/>
              </a:solidFill>
              <a:latin typeface="+mn-lt"/>
              <a:cs typeface="Arial"/>
            </a:endParaRPr>
          </a:p>
        </p:txBody>
      </p:sp>
      <p:sp>
        <p:nvSpPr>
          <p:cNvPr id="13" name="TextBox 12"/>
          <p:cNvSpPr txBox="1"/>
          <p:nvPr/>
        </p:nvSpPr>
        <p:spPr>
          <a:xfrm>
            <a:off x="10000000" y="0"/>
            <a:ext cx="2195175" cy="858000"/>
          </a:xfrm>
          <a:prstGeom prst="rect">
            <a:avLst/>
          </a:prstGeom>
          <a:noFill/>
        </p:spPr>
        <p:txBody>
          <a:bodyPr wrap="none" anchor="ctr">
            <a:spAutoFit/>
          </a:bodyPr>
          <a:lstStyle/>
          <a:p>
            <a:pPr algn="ctr"/>
            <a:r>
              <a:rPr sz="1200">
                <a:hlinkClick r:id="rId5" action="ppaction://hlinksldjump"/>
              </a:rPr>
              <a:t>Back to Analysis Slide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3D4E359-21A2-488E-B536-8ACC3FDAA02D}"/>
              </a:ext>
            </a:extLst>
          </p:cNvPr>
          <p:cNvSpPr>
            <a:spLocks noGrp="1"/>
          </p:cNvSpPr>
          <p:nvPr>
            <p:ph type="title"/>
          </p:nvPr>
        </p:nvSpPr>
        <p:spPr>
          <a:xfrm>
            <a:off x="506913" y="505522"/>
            <a:ext cx="11180652" cy="738280"/>
          </a:xfrm>
        </p:spPr>
        <p:txBody>
          <a:bodyPr/>
          <a:lstStyle/>
          <a:p>
            <a:r>
              <a:rPr lang="en-US" sz="2349" dirty="0"/>
              <a:t>Migration Readiness Check – Analysis</a:t>
            </a:r>
            <a:br>
              <a:rPr lang="en-US" sz="2349" dirty="0"/>
            </a:br>
            <a:r>
              <a:rPr lang="en-US" dirty="0">
                <a:solidFill>
                  <a:schemeClr val="tx2"/>
                </a:solidFill>
              </a:rPr>
              <a:t>Connectivity</a:t>
            </a:r>
            <a:endParaRPr lang="en-US" sz="2349" dirty="0">
              <a:solidFill>
                <a:schemeClr val="tx2"/>
              </a:solidFill>
            </a:endParaRPr>
          </a:p>
        </p:txBody>
      </p:sp>
      <p:sp>
        <p:nvSpPr>
          <p:cNvPr id="3" name="Rectangle 2">
            <a:extLst>
              <a:ext uri="{FF2B5EF4-FFF2-40B4-BE49-F238E27FC236}">
                <a16:creationId xmlns:a16="http://schemas.microsoft.com/office/drawing/2014/main" id="{622267CA-7251-45F4-99B2-04F8218C6E92}"/>
              </a:ext>
            </a:extLst>
          </p:cNvPr>
          <p:cNvSpPr/>
          <p:nvPr/>
        </p:nvSpPr>
        <p:spPr>
          <a:xfrm>
            <a:off x="584565" y="1436550"/>
            <a:ext cx="10587285" cy="4030591"/>
          </a:xfrm>
          <a:prstGeom prst="rect">
            <a:avLst/>
          </a:prstGeom>
        </p:spPr>
        <p:txBody>
          <a:bodyPr wrap="square" lIns="91440" tIns="45720" rIns="91440" bIns="45720" anchor="t">
            <a:spAutoFit/>
          </a:bodyPr>
          <a:lstStyle/>
          <a:p>
            <a:pPr defTabSz="914126" fontAlgn="base">
              <a:buClr>
                <a:schemeClr val="tx2"/>
              </a:buClr>
              <a:defRPr/>
            </a:pPr>
            <a:r>
              <a:rPr lang="en-IE" sz="1998" dirty="0">
                <a:solidFill>
                  <a:srgbClr val="000000"/>
                </a:solidFill>
                <a:latin typeface="+mn-lt"/>
              </a:rPr>
              <a:t>The few </a:t>
            </a:r>
            <a:r>
              <a:rPr lang="en-IE" sz="1998" b="1" dirty="0">
                <a:solidFill>
                  <a:srgbClr val="000000"/>
                </a:solidFill>
                <a:latin typeface="+mn-lt"/>
              </a:rPr>
              <a:t>elements below require your attention</a:t>
            </a:r>
            <a:r>
              <a:rPr lang="en-IE" sz="1998" dirty="0">
                <a:solidFill>
                  <a:srgbClr val="000000"/>
                </a:solidFill>
                <a:latin typeface="+mn-lt"/>
              </a:rPr>
              <a:t> </a:t>
            </a:r>
          </a:p>
          <a:p>
            <a:pPr defTabSz="914126" fontAlgn="base">
              <a:buClr>
                <a:schemeClr val="tx2"/>
              </a:buClr>
              <a:defRPr/>
            </a:pPr>
            <a:endParaRPr lang="en-IE" sz="1998" dirty="0">
              <a:solidFill>
                <a:srgbClr val="000000"/>
              </a:solidFill>
              <a:latin typeface="+mn-lt"/>
            </a:endParaRPr>
          </a:p>
          <a:p>
            <a:pPr marL="285578" indent="-285578" defTabSz="914126" fontAlgn="base">
              <a:buClr>
                <a:schemeClr val="tx2"/>
              </a:buClr>
              <a:buFont typeface="Arial" panose="020B0604020202020204" pitchFamily="34" charset="0"/>
              <a:buChar char="•"/>
              <a:defRPr/>
            </a:pPr>
            <a:r>
              <a:rPr lang="en-IE" sz="1600" dirty="0">
                <a:solidFill>
                  <a:srgbClr val="000000"/>
                </a:solidFill>
                <a:latin typeface="+mn-lt"/>
              </a:rPr>
              <a:t>Connectivity:</a:t>
            </a:r>
          </a:p>
          <a:p>
            <a:pPr marL="829966" lvl="1" indent="-285578" defTabSz="914126" fontAlgn="base">
              <a:buClr>
                <a:schemeClr val="tx2"/>
              </a:buClr>
              <a:buFont typeface="Arial" panose="020B0604020202020204" pitchFamily="34" charset="0"/>
              <a:buChar char="•"/>
              <a:defRPr/>
            </a:pPr>
            <a:r>
              <a:rPr lang="en-US" sz="1600" dirty="0">
                <a:solidFill>
                  <a:srgbClr val="000000"/>
                </a:solidFill>
                <a:latin typeface="+mn-lt"/>
              </a:rPr>
              <a:t>There are/is 6 configured tunnel(s): 6 with agent version 2.17.0.</a:t>
            </a:r>
          </a:p>
          <a:p>
            <a:pPr marL="198442" indent="-285578" defTabSz="914126" fontAlgn="base">
              <a:buClr>
                <a:schemeClr val="tx2"/>
              </a:buClr>
              <a:buFont typeface="Arial" panose="020B0604020202020204" pitchFamily="34" charset="0"/>
              <a:buChar char="•"/>
              <a:defRPr/>
            </a:pPr>
            <a:r>
              <a:rPr lang="en-US" sz="1600" dirty="0">
                <a:solidFill>
                  <a:srgbClr val="000000"/>
                </a:solidFill>
                <a:latin typeface="+mn-lt"/>
              </a:rPr>
              <a:t>Destinations</a:t>
            </a:r>
          </a:p>
          <a:p>
            <a:pPr defTabSz="914126" fontAlgn="base">
              <a:buClr>
                <a:schemeClr val="tx2"/>
              </a:buClr>
              <a:defRPr/>
            </a:pPr>
            <a:endParaRPr lang="en-IE" sz="1998" dirty="0">
              <a:solidFill>
                <a:srgbClr val="FF0000"/>
              </a:solidFill>
              <a:latin typeface="+mn-lt"/>
            </a:endParaRPr>
          </a:p>
          <a:p>
            <a:pPr marL="0" marR="0" lvl="0" indent="0" algn="l" defTabSz="914126" rtl="0" eaLnBrk="1" fontAlgn="base" latinLnBrk="0" hangingPunct="1">
              <a:lnSpc>
                <a:spcPct val="100000"/>
              </a:lnSpc>
              <a:spcBef>
                <a:spcPts val="0"/>
              </a:spcBef>
              <a:spcAft>
                <a:spcPts val="0"/>
              </a:spcAft>
              <a:buClr>
                <a:srgbClr val="1B90FF"/>
              </a:buClr>
              <a:buSzTx/>
              <a:buFontTx/>
              <a:buNone/>
              <a:tabLst/>
              <a:defRPr/>
            </a:pPr>
            <a:r>
              <a:rPr kumimoji="0" lang="en-IE" sz="1998" b="1" i="0" u="none" strike="noStrike" kern="1200" cap="none" spc="0" normalizeH="0" baseline="0" noProof="0" dirty="0">
                <a:ln>
                  <a:noFill/>
                </a:ln>
                <a:solidFill>
                  <a:srgbClr val="000000"/>
                </a:solidFill>
                <a:effectLst/>
                <a:uLnTx/>
                <a:uFillTx/>
                <a:latin typeface="72 Brand"/>
                <a:ea typeface="+mn-ea"/>
                <a:cs typeface="+mn-cs"/>
              </a:rPr>
              <a:t>Recommendations</a:t>
            </a:r>
          </a:p>
          <a:p>
            <a:pPr marL="285578" marR="0" lvl="0" indent="-285578" algn="l" defTabSz="914126" rtl="0" eaLnBrk="1" fontAlgn="base"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IE" sz="1600" b="0" i="0" u="none" strike="noStrike" kern="1200" cap="none" spc="0" normalizeH="0" baseline="0" noProof="0" dirty="0">
                <a:ln>
                  <a:noFill/>
                </a:ln>
                <a:solidFill>
                  <a:srgbClr val="000000"/>
                </a:solidFill>
                <a:effectLst/>
                <a:uLnTx/>
                <a:uFillTx/>
                <a:latin typeface="72 Brand"/>
                <a:ea typeface="+mn-ea"/>
                <a:cs typeface="+mn-cs"/>
              </a:rPr>
              <a:t>Add all the multi-cloud subaccounts as a subaccount into the SCC.</a:t>
            </a:r>
          </a:p>
          <a:p>
            <a:pPr marL="285578" marR="0" lvl="0" indent="-285578" algn="l" defTabSz="914126" rtl="0" eaLnBrk="1" fontAlgn="base"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IE" sz="1600" b="0" i="0" u="none" strike="noStrike" kern="1200" cap="none" spc="0" normalizeH="0" baseline="0" noProof="0" dirty="0">
                <a:ln>
                  <a:noFill/>
                </a:ln>
                <a:solidFill>
                  <a:srgbClr val="000000"/>
                </a:solidFill>
                <a:effectLst/>
                <a:uLnTx/>
                <a:uFillTx/>
                <a:latin typeface="72 Brand"/>
                <a:ea typeface="+mn-ea"/>
                <a:cs typeface="+mn-cs"/>
              </a:rPr>
              <a:t>Use the </a:t>
            </a:r>
            <a:r>
              <a:rPr kumimoji="0" lang="en-IE" sz="1600" b="0" i="0" u="none" strike="noStrike" kern="1200" cap="none" spc="0" normalizeH="0" baseline="0" noProof="0" dirty="0">
                <a:ln>
                  <a:noFill/>
                </a:ln>
                <a:solidFill>
                  <a:srgbClr val="000000"/>
                </a:solidFill>
                <a:effectLst/>
                <a:uLnTx/>
                <a:uFillTx/>
                <a:latin typeface="72 Brand"/>
                <a:ea typeface="+mn-ea"/>
                <a:cs typeface="+mn-cs"/>
                <a:hlinkClick r:id="rId3"/>
              </a:rPr>
              <a:t>copy subaccount feature </a:t>
            </a:r>
            <a:r>
              <a:rPr kumimoji="0" lang="en-IE" sz="1600" b="0" i="0" u="none" strike="noStrike" kern="1200" cap="none" spc="0" normalizeH="0" baseline="0" noProof="0" dirty="0">
                <a:ln>
                  <a:noFill/>
                </a:ln>
                <a:solidFill>
                  <a:srgbClr val="000000"/>
                </a:solidFill>
                <a:effectLst/>
                <a:uLnTx/>
                <a:uFillTx/>
                <a:latin typeface="72 Brand"/>
                <a:ea typeface="+mn-ea"/>
                <a:cs typeface="+mn-cs"/>
              </a:rPr>
              <a:t>to copy an existing subaccount configuration in the Cloud Connector to another subaccount in the SCC.</a:t>
            </a:r>
          </a:p>
          <a:p>
            <a:pPr marL="285115" marR="0" lvl="0" indent="-285115" algn="l" defTabSz="914126" rtl="0" eaLnBrk="1" fontAlgn="base"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IE" sz="1600" b="0" i="0" u="none" strike="noStrike" kern="1200" cap="none" spc="0" normalizeH="0" baseline="0" noProof="0" dirty="0">
                <a:ln>
                  <a:noFill/>
                </a:ln>
                <a:solidFill>
                  <a:srgbClr val="000000"/>
                </a:solidFill>
                <a:effectLst/>
                <a:uLnTx/>
                <a:uFillTx/>
                <a:latin typeface="72 Brand"/>
                <a:ea typeface="+mn-ea"/>
                <a:cs typeface="Arial"/>
              </a:rPr>
              <a:t>Configure </a:t>
            </a:r>
            <a:r>
              <a:rPr kumimoji="0" lang="en-IE" sz="1600" b="0" i="0" u="none" strike="noStrike" kern="1200" cap="none" spc="0" normalizeH="0" baseline="0" noProof="0" dirty="0">
                <a:ln>
                  <a:noFill/>
                </a:ln>
                <a:solidFill>
                  <a:srgbClr val="000000"/>
                </a:solidFill>
                <a:effectLst/>
                <a:uLnTx/>
                <a:uFillTx/>
                <a:latin typeface="72 Brand"/>
                <a:ea typeface="+mn-ea"/>
                <a:cs typeface="Arial"/>
                <a:hlinkClick r:id="rId4"/>
              </a:rPr>
              <a:t>Principal Propagation</a:t>
            </a:r>
            <a:r>
              <a:rPr kumimoji="0" lang="en-IE" sz="1600" b="0" i="0" u="none" strike="noStrike" kern="1200" cap="none" spc="0" normalizeH="0" baseline="0" noProof="0" dirty="0">
                <a:ln>
                  <a:noFill/>
                </a:ln>
                <a:solidFill>
                  <a:srgbClr val="000000"/>
                </a:solidFill>
                <a:effectLst/>
                <a:uLnTx/>
                <a:uFillTx/>
                <a:latin typeface="72 Brand"/>
                <a:ea typeface="+mn-ea"/>
                <a:cs typeface="Arial"/>
              </a:rPr>
              <a:t> with SCC for multi-cloud subaccounts.</a:t>
            </a:r>
          </a:p>
          <a:p>
            <a:pPr marL="285578" marR="0" lvl="0" indent="-285578" algn="l" defTabSz="914126" rtl="0" eaLnBrk="1" fontAlgn="base"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IE" sz="1600" b="0" i="0" u="none" strike="noStrike" kern="1200" cap="none" spc="0" normalizeH="0" baseline="0" noProof="0" dirty="0">
                <a:ln>
                  <a:noFill/>
                </a:ln>
                <a:solidFill>
                  <a:srgbClr val="000000"/>
                </a:solidFill>
                <a:effectLst/>
                <a:uLnTx/>
                <a:uFillTx/>
                <a:latin typeface="72 Brand"/>
                <a:ea typeface="+mn-ea"/>
                <a:cs typeface="+mn-cs"/>
              </a:rPr>
              <a:t>Once SCC is configured with multi-cloud environment, you’ll need to manually export and import the destinations between subaccounts.</a:t>
            </a:r>
          </a:p>
          <a:p>
            <a:pPr marL="285578" marR="0" lvl="0" indent="-285578" algn="l" defTabSz="914126" rtl="0" eaLnBrk="1" fontAlgn="base"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IE" sz="1600" b="0" i="0" u="none" strike="noStrike" kern="1200" cap="none" spc="0" normalizeH="0" baseline="0" noProof="0" dirty="0">
                <a:ln>
                  <a:noFill/>
                </a:ln>
                <a:solidFill>
                  <a:srgbClr val="000000"/>
                </a:solidFill>
                <a:effectLst/>
                <a:uLnTx/>
                <a:uFillTx/>
                <a:latin typeface="72 Brand"/>
                <a:ea typeface="+mn-ea"/>
                <a:cs typeface="+mn-cs"/>
              </a:rPr>
              <a:t>If you have many destinations to export and import you can check the sample automation application that can achieve this at </a:t>
            </a:r>
            <a:r>
              <a:rPr kumimoji="0" lang="en-IE" sz="1600" b="0" i="0" u="none" strike="noStrike" kern="1200" cap="none" spc="0" normalizeH="0" baseline="0" noProof="0" dirty="0">
                <a:ln>
                  <a:noFill/>
                </a:ln>
                <a:solidFill>
                  <a:srgbClr val="000000"/>
                </a:solidFill>
                <a:effectLst/>
                <a:uLnTx/>
                <a:uFillTx/>
                <a:latin typeface="72 Brand"/>
                <a:ea typeface="+mn-ea"/>
                <a:cs typeface="+mn-cs"/>
                <a:hlinkClick r:id="rId5"/>
              </a:rPr>
              <a:t>https://github.com/SAP-samples/btp-destination-service-samples</a:t>
            </a:r>
            <a:endParaRPr kumimoji="0" lang="en-IE" sz="1600" b="0" i="0" u="none" strike="noStrike" kern="1200" cap="none" spc="0" normalizeH="0" baseline="0" noProof="0" dirty="0">
              <a:ln>
                <a:noFill/>
              </a:ln>
              <a:solidFill>
                <a:srgbClr val="000000"/>
              </a:solidFill>
              <a:effectLst/>
              <a:uLnTx/>
              <a:uFillTx/>
              <a:latin typeface="72 Brand"/>
              <a:ea typeface="+mn-ea"/>
              <a:cs typeface="+mn-cs"/>
            </a:endParaRPr>
          </a:p>
        </p:txBody>
      </p:sp>
      <p:sp>
        <p:nvSpPr>
          <p:cNvPr id="13" name="TextBox 12"/>
          <p:cNvSpPr txBox="1"/>
          <p:nvPr/>
        </p:nvSpPr>
        <p:spPr>
          <a:xfrm>
            <a:off x="10000000" y="0"/>
            <a:ext cx="2195175" cy="858000"/>
          </a:xfrm>
          <a:prstGeom prst="rect">
            <a:avLst/>
          </a:prstGeom>
          <a:noFill/>
        </p:spPr>
        <p:txBody>
          <a:bodyPr wrap="none" anchor="ctr">
            <a:spAutoFit/>
          </a:bodyPr>
          <a:lstStyle/>
          <a:p>
            <a:pPr algn="ctr"/>
            <a:r>
              <a:rPr sz="1200">
                <a:hlinkClick r:id="rId6" action="ppaction://hlinksldjump"/>
              </a:rPr>
              <a:t>Back to Analysis Slide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F3D4E359-21A2-488E-B536-8ACC3FDAA02D}"/>
              </a:ext>
            </a:extLst>
          </p:cNvPr>
          <p:cNvSpPr>
            <a:spLocks noGrp="1"/>
          </p:cNvSpPr>
          <p:nvPr>
            <p:ph type="title"/>
          </p:nvPr>
        </p:nvSpPr>
        <p:spPr>
          <a:xfrm>
            <a:off x="506913" y="505524"/>
            <a:ext cx="11180652" cy="723087"/>
          </a:xfrm>
        </p:spPr>
        <p:txBody>
          <a:bodyPr/>
          <a:lstStyle/>
          <a:p>
            <a:r>
              <a:rPr lang="en-US" sz="2349" dirty="0"/>
              <a:t>Migration Readiness Check – Analysis</a:t>
            </a:r>
            <a:br>
              <a:rPr lang="en-US" sz="2349" dirty="0"/>
            </a:br>
            <a:r>
              <a:rPr lang="en-US" sz="2349" dirty="0">
                <a:solidFill>
                  <a:schemeClr val="tx2"/>
                </a:solidFill>
              </a:rPr>
              <a:t>SAP Fiori Cloud</a:t>
            </a:r>
          </a:p>
        </p:txBody>
      </p:sp>
      <p:sp>
        <p:nvSpPr>
          <p:cNvPr id="3" name="Rectangle 2">
            <a:extLst>
              <a:ext uri="{FF2B5EF4-FFF2-40B4-BE49-F238E27FC236}">
                <a16:creationId xmlns:a16="http://schemas.microsoft.com/office/drawing/2014/main" id="{622267CA-7251-45F4-99B2-04F8218C6E92}"/>
              </a:ext>
            </a:extLst>
          </p:cNvPr>
          <p:cNvSpPr/>
          <p:nvPr/>
        </p:nvSpPr>
        <p:spPr>
          <a:xfrm>
            <a:off x="506914" y="1496647"/>
            <a:ext cx="11359737" cy="5955004"/>
          </a:xfrm>
          <a:prstGeom prst="rect">
            <a:avLst/>
          </a:prstGeom>
        </p:spPr>
        <p:txBody>
          <a:bodyPr wrap="square" lIns="91416" tIns="45708" rIns="91416" bIns="45708" anchor="t">
            <a:spAutoFit/>
          </a:bodyPr>
          <a:lstStyle/>
          <a:p>
            <a:pPr algn="just" defTabSz="914126" fontAlgn="base">
              <a:buClr>
                <a:schemeClr val="tx2"/>
              </a:buClr>
              <a:defRPr/>
            </a:pPr>
            <a:r>
              <a:rPr lang="en-IE" sz="1949" dirty="0">
                <a:solidFill>
                  <a:srgbClr val="000000"/>
                </a:solidFill>
                <a:latin typeface="+mn-lt"/>
                <a:cs typeface="Arial"/>
              </a:rPr>
              <a:t>The few </a:t>
            </a:r>
            <a:r>
              <a:rPr lang="en-IE" sz="1949" b="1" dirty="0">
                <a:solidFill>
                  <a:srgbClr val="000000"/>
                </a:solidFill>
                <a:latin typeface="+mn-lt"/>
                <a:cs typeface="Arial"/>
              </a:rPr>
              <a:t>elements below require your attention</a:t>
            </a:r>
            <a:r>
              <a:rPr lang="en-IE" sz="1949" dirty="0">
                <a:solidFill>
                  <a:srgbClr val="000000"/>
                </a:solidFill>
                <a:latin typeface="+mn-lt"/>
                <a:cs typeface="Arial"/>
              </a:rPr>
              <a:t> </a:t>
            </a:r>
          </a:p>
          <a:p>
            <a:pPr algn="just" defTabSz="914126" fontAlgn="base">
              <a:buClr>
                <a:schemeClr val="tx2"/>
              </a:buClr>
              <a:defRPr/>
            </a:pPr>
            <a:endParaRPr lang="en-IE" sz="1998" dirty="0">
              <a:solidFill>
                <a:srgbClr val="000000"/>
              </a:solidFill>
              <a:latin typeface="+mn-lt"/>
            </a:endParaRPr>
          </a:p>
          <a:p>
            <a:pPr fontAlgn="base">
              <a:buClr>
                <a:schemeClr val="tx2"/>
              </a:buClr>
            </a:pPr>
            <a:r>
              <a:rPr lang="en-IE" sz="1950" b="1" dirty="0">
                <a:solidFill>
                  <a:srgbClr val="000000"/>
                </a:solidFill>
                <a:latin typeface="+mn-lt"/>
                <a:cs typeface="Arial"/>
              </a:rPr>
              <a:t>Criticality – </a:t>
            </a:r>
            <a:r>
              <a:rPr lang="en-IE" sz="1950" b="1" dirty="0">
                <a:solidFill>
                  <a:srgbClr val="FF0000"/>
                </a:solidFill>
                <a:latin typeface="+mn-lt"/>
                <a:cs typeface="Arial"/>
              </a:rPr>
              <a:t> </a:t>
            </a:r>
            <a:r>
              <a:rPr lang="en-IE" sz="2000" b="1" dirty="0">
                <a:solidFill>
                  <a:srgbClr val="FFC933"/>
                </a:solidFill>
                <a:latin typeface="+mn-lt"/>
                <a:cs typeface="Arial"/>
              </a:rPr>
              <a:t>MEDIUM </a:t>
            </a:r>
            <a:r>
              <a:rPr lang="en-IE" sz="1950" b="1" dirty="0">
                <a:solidFill>
                  <a:srgbClr val="FF0000"/>
                </a:solidFill>
                <a:latin typeface="+mn-lt"/>
                <a:cs typeface="Arial"/>
              </a:rPr>
              <a:t>			</a:t>
            </a:r>
            <a:r>
              <a:rPr lang="en-IE" sz="1950" b="1" dirty="0">
                <a:solidFill>
                  <a:srgbClr val="000000"/>
                </a:solidFill>
                <a:latin typeface="+mn-lt"/>
                <a:cs typeface="Arial"/>
              </a:rPr>
              <a:t> Complexity – </a:t>
            </a:r>
            <a:r>
              <a:rPr lang="en-IE" sz="1950" b="1" dirty="0">
                <a:solidFill>
                  <a:srgbClr val="FF0000"/>
                </a:solidFill>
                <a:latin typeface="+mn-lt"/>
                <a:cs typeface="Arial"/>
              </a:rPr>
              <a:t> </a:t>
            </a:r>
            <a:r>
              <a:rPr lang="en-IE" sz="1800" b="1" dirty="0">
                <a:solidFill>
                  <a:srgbClr val="FFC933"/>
                </a:solidFill>
                <a:latin typeface="+mn-lt"/>
                <a:cs typeface="Arial"/>
              </a:rPr>
              <a:t>MEDIUM</a:t>
            </a:r>
            <a:endParaRPr lang="en-IE" sz="1950" b="1" dirty="0">
              <a:solidFill>
                <a:schemeClr val="accent1"/>
              </a:solidFill>
              <a:latin typeface="+mn-lt"/>
              <a:cs typeface="Arial"/>
            </a:endParaRPr>
          </a:p>
          <a:p>
            <a:pPr algn="l" rtl="0" fontAlgn="base">
              <a:buClr>
                <a:schemeClr val="tx2"/>
              </a:buClr>
            </a:pPr>
            <a:endParaRPr lang="en-US" sz="1600" dirty="0">
              <a:solidFill>
                <a:srgbClr val="000000"/>
              </a:solidFill>
              <a:latin typeface="+mn-lt"/>
            </a:endParaRPr>
          </a:p>
          <a:p>
            <a:pPr marL="285750" indent="-285750" algn="l" rtl="0" fontAlgn="base">
              <a:buClr>
                <a:schemeClr val="tx2"/>
              </a:buClr>
              <a:buFont typeface="Arial" panose="020B0604020202020204" pitchFamily="34" charset="0"/>
              <a:buChar char="•"/>
            </a:pPr>
            <a:r>
              <a:rPr lang="en-US" sz="1600" dirty="0">
                <a:solidFill>
                  <a:srgbClr val="000000"/>
                </a:solidFill>
                <a:latin typeface="+mn-lt"/>
              </a:rPr>
              <a:t>SAP Fiori Cloud</a:t>
            </a:r>
          </a:p>
          <a:p>
            <a:pPr algn="l" rtl="0" fontAlgn="base">
              <a:buClr>
                <a:schemeClr val="tx2"/>
              </a:buClr>
            </a:pPr>
            <a:endParaRPr lang="en-US" sz="1600" dirty="0">
              <a:solidFill>
                <a:srgbClr val="000000"/>
              </a:solidFill>
              <a:latin typeface="+mn-lt"/>
            </a:endParaRPr>
          </a:p>
          <a:p>
            <a:pPr algn="l" rtl="0" fontAlgn="base">
              <a:buClr>
                <a:schemeClr val="tx2"/>
              </a:buClr>
            </a:pPr>
            <a:r>
              <a:rPr lang="en-IE" sz="1600" b="1" dirty="0">
                <a:solidFill>
                  <a:srgbClr val="000000"/>
                </a:solidFill>
                <a:latin typeface="+mn-lt"/>
              </a:rPr>
              <a:t>Recommendations</a:t>
            </a:r>
            <a:r>
              <a:rPr lang="en-US" sz="1600" dirty="0">
                <a:solidFill>
                  <a:srgbClr val="000000"/>
                </a:solidFill>
                <a:latin typeface="+mn-lt"/>
              </a:rPr>
              <a:t>​</a:t>
            </a:r>
          </a:p>
          <a:p>
            <a:pPr marL="285664" indent="-285664">
              <a:buClr>
                <a:schemeClr val="tx2"/>
              </a:buClr>
              <a:buFont typeface="Arial" panose="020B0604020202020204" pitchFamily="34" charset="0"/>
              <a:buChar char="•"/>
            </a:pPr>
            <a:r>
              <a:rPr lang="en-US" sz="1600" dirty="0">
                <a:latin typeface="+mn-lt"/>
              </a:rPr>
              <a:t>In February 2019 SAP decided not to release additional Fiori Cloud applications and content packages for SAP S/4HANA and SAP Business Suite. This is aligned with the revised strategy for SAP Front End Server (FES) architecture, recommending customers to install and run an embedded (on-premise) Frontend Server architecture for SAP S/4HANA and central hub (on-premise) for Business suite.</a:t>
            </a:r>
            <a:endParaRPr lang="en-US" sz="1600" dirty="0">
              <a:latin typeface="+mn-lt"/>
              <a:cs typeface="Arial"/>
            </a:endParaRPr>
          </a:p>
          <a:p>
            <a:pPr marL="285664" indent="-285664">
              <a:buClr>
                <a:schemeClr val="tx2"/>
              </a:buClr>
              <a:buFont typeface="Arial" panose="020B0604020202020204" pitchFamily="34" charset="0"/>
              <a:buChar char="•"/>
            </a:pPr>
            <a:r>
              <a:rPr lang="en-US" sz="1600" dirty="0">
                <a:latin typeface="+mn-lt"/>
              </a:rPr>
              <a:t>Consider the implementation of On Premise Front End server - For more information, see </a:t>
            </a:r>
            <a:r>
              <a:rPr lang="en-US" sz="1600" u="sng" dirty="0">
                <a:latin typeface="+mn-lt"/>
                <a:hlinkClick r:id="rId3"/>
              </a:rPr>
              <a:t>SAP Fiori Deployment Options and System Landscape Recommendations</a:t>
            </a:r>
            <a:r>
              <a:rPr lang="en-US" sz="1600" dirty="0">
                <a:latin typeface="+mn-lt"/>
              </a:rPr>
              <a:t>. </a:t>
            </a:r>
          </a:p>
          <a:p>
            <a:pPr marL="830138" lvl="1" indent="-285750">
              <a:buClr>
                <a:schemeClr val="tx2"/>
              </a:buClr>
              <a:buFont typeface="Arial" panose="020B0604020202020204" pitchFamily="34" charset="0"/>
              <a:buChar char="•"/>
            </a:pPr>
            <a:r>
              <a:rPr lang="en-US" sz="1600" dirty="0">
                <a:latin typeface="+mn-lt"/>
              </a:rPr>
              <a:t>In summary, the recommendation for the SAP Fiori front-end server (FES) deployment is the following:</a:t>
            </a:r>
          </a:p>
          <a:p>
            <a:pPr marL="1374526" lvl="2" indent="-285750">
              <a:buClr>
                <a:schemeClr val="tx2"/>
              </a:buClr>
              <a:buFont typeface="Arial" panose="020B0604020202020204" pitchFamily="34" charset="0"/>
              <a:buChar char="•"/>
            </a:pPr>
            <a:r>
              <a:rPr lang="en-US" sz="1200" dirty="0">
                <a:latin typeface="+mn-lt"/>
              </a:rPr>
              <a:t>For SAP S/4HANA, the embedded SAP FES deployment is recommended. </a:t>
            </a:r>
          </a:p>
          <a:p>
            <a:pPr marL="1374526" lvl="2" indent="-285750">
              <a:buClr>
                <a:schemeClr val="tx2"/>
              </a:buClr>
              <a:buFont typeface="Arial" panose="020B0604020202020204" pitchFamily="34" charset="0"/>
              <a:buChar char="•"/>
            </a:pPr>
            <a:r>
              <a:rPr lang="en-US" sz="1200" dirty="0">
                <a:latin typeface="+mn-lt"/>
              </a:rPr>
              <a:t>For SAP Business Suite scenarios, SAP FES as a central hub is still the recommended deployment.</a:t>
            </a:r>
          </a:p>
          <a:p>
            <a:pPr marL="285750" indent="-285750">
              <a:buClr>
                <a:schemeClr val="tx2"/>
              </a:buClr>
              <a:buFont typeface="Arial" panose="020B0604020202020204" pitchFamily="34" charset="0"/>
              <a:buChar char="•"/>
            </a:pPr>
            <a:r>
              <a:rPr lang="en-US" sz="1600" dirty="0">
                <a:latin typeface="+mn-lt"/>
                <a:hlinkClick r:id="rId4"/>
              </a:rPr>
              <a:t>Federate/Integrate</a:t>
            </a:r>
            <a:r>
              <a:rPr lang="en-US" sz="1600" dirty="0">
                <a:latin typeface="+mn-lt"/>
              </a:rPr>
              <a:t> the On-premise Fiori apps to Central Launchpad on CF</a:t>
            </a:r>
          </a:p>
          <a:p>
            <a:pPr marL="830138" lvl="1" indent="-285750">
              <a:buClr>
                <a:schemeClr val="tx2"/>
              </a:buClr>
              <a:buFont typeface="Arial" panose="020B0604020202020204" pitchFamily="34" charset="0"/>
              <a:buChar char="•"/>
            </a:pPr>
            <a:r>
              <a:rPr lang="en-US" sz="1600" dirty="0">
                <a:latin typeface="+mn-lt"/>
              </a:rPr>
              <a:t>SAP offers advanced UX integration capabilities on SAP Cloud Platform (Cloud Foundry) to help organizations establishing a central entry point and providing users easy access to SAP, custom-built and third-party applications, services and tasks – either from on-premise or cloud. </a:t>
            </a:r>
            <a:endParaRPr lang="en-IE" sz="1600" dirty="0">
              <a:latin typeface="+mn-lt"/>
              <a:cs typeface="Arial"/>
            </a:endParaRPr>
          </a:p>
          <a:p>
            <a:pPr marL="198562" indent="-285750" fontAlgn="base">
              <a:buClr>
                <a:schemeClr val="tx2"/>
              </a:buClr>
              <a:buFont typeface="Arial" panose="020B0604020202020204" pitchFamily="34" charset="0"/>
              <a:buChar char="•"/>
            </a:pPr>
            <a:endParaRPr lang="en-IE" sz="1600" dirty="0">
              <a:latin typeface="+mn-lt"/>
            </a:endParaRPr>
          </a:p>
          <a:p>
            <a:pPr marL="285750" indent="-285750" algn="just" fontAlgn="base">
              <a:buClr>
                <a:schemeClr val="tx2"/>
              </a:buClr>
              <a:buFont typeface="Arial" panose="020B0604020202020204" pitchFamily="34" charset="0"/>
              <a:buChar char="•"/>
            </a:pPr>
            <a:endParaRPr lang="en-US" dirty="0">
              <a:latin typeface="+mn-lt"/>
            </a:endParaRPr>
          </a:p>
          <a:p>
            <a:pPr marL="285750" indent="-285750" algn="just" fontAlgn="base">
              <a:buClr>
                <a:schemeClr val="tx2"/>
              </a:buClr>
              <a:buFont typeface="Arial" panose="020B0604020202020204" pitchFamily="34" charset="0"/>
              <a:buChar char="•"/>
            </a:pPr>
            <a:endParaRPr lang="en-US" dirty="0">
              <a:latin typeface="+mn-lt"/>
            </a:endParaRPr>
          </a:p>
        </p:txBody>
      </p:sp>
      <p:sp>
        <p:nvSpPr>
          <p:cNvPr id="13" name="TextBox 12"/>
          <p:cNvSpPr txBox="1"/>
          <p:nvPr/>
        </p:nvSpPr>
        <p:spPr>
          <a:xfrm>
            <a:off x="10000000" y="0"/>
            <a:ext cx="2195175" cy="858000"/>
          </a:xfrm>
          <a:prstGeom prst="rect">
            <a:avLst/>
          </a:prstGeom>
          <a:noFill/>
        </p:spPr>
        <p:txBody>
          <a:bodyPr wrap="none" anchor="ctr">
            <a:spAutoFit/>
          </a:bodyPr>
          <a:lstStyle/>
          <a:p>
            <a:pPr algn="ctr"/>
            <a:r>
              <a:rPr sz="1200">
                <a:hlinkClick r:id="rId5" action="ppaction://hlinksldjump"/>
              </a:rPr>
              <a:t>Back to Analysis Slide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2267CA-7251-45F4-99B2-04F8218C6E92}"/>
              </a:ext>
            </a:extLst>
          </p:cNvPr>
          <p:cNvSpPr/>
          <p:nvPr/>
        </p:nvSpPr>
        <p:spPr>
          <a:xfrm>
            <a:off x="396381" y="1308815"/>
            <a:ext cx="10722854" cy="3846759"/>
          </a:xfrm>
          <a:prstGeom prst="rect">
            <a:avLst/>
          </a:prstGeom>
        </p:spPr>
        <p:txBody>
          <a:bodyPr wrap="square" lIns="91440" tIns="45720" rIns="91440" bIns="45720" anchor="t">
            <a:spAutoFit/>
          </a:bodyPr>
          <a:lstStyle/>
          <a:p>
            <a:pPr defTabSz="1088449" fontAlgn="base"/>
            <a:r>
              <a:rPr lang="en-IE" sz="1600" dirty="0">
                <a:latin typeface="+mn-lt"/>
                <a:ea typeface="+mn-lt"/>
                <a:cs typeface="+mn-lt"/>
              </a:rPr>
              <a:t>The </a:t>
            </a:r>
            <a:r>
              <a:rPr lang="en-IE" sz="1600" b="1" dirty="0">
                <a:latin typeface="+mn-lt"/>
                <a:ea typeface="+mn-lt"/>
                <a:cs typeface="+mn-lt"/>
              </a:rPr>
              <a:t>elements below require your attention:</a:t>
            </a:r>
            <a:endParaRPr lang="en-IE" sz="1600" b="1" dirty="0">
              <a:solidFill>
                <a:srgbClr val="000000"/>
              </a:solidFill>
              <a:latin typeface="+mn-lt"/>
            </a:endParaRPr>
          </a:p>
          <a:p>
            <a:pPr defTabSz="1088449" fontAlgn="base"/>
            <a:r>
              <a:rPr lang="en-IE" sz="1600" b="1" dirty="0">
                <a:solidFill>
                  <a:srgbClr val="000000"/>
                </a:solidFill>
                <a:latin typeface="+mn-lt"/>
              </a:rPr>
              <a:t>Criticality - </a:t>
            </a:r>
            <a:r>
              <a:rPr lang="en-IE" sz="1600" b="1" dirty="0">
                <a:solidFill>
                  <a:srgbClr val="FFC933"/>
                </a:solidFill>
                <a:latin typeface="+mn-lt"/>
                <a:cs typeface="Arial"/>
              </a:rPr>
              <a:t>MEDIUM </a:t>
            </a:r>
            <a:r>
              <a:rPr lang="en-IE" sz="1600" b="1" dirty="0">
                <a:solidFill>
                  <a:srgbClr val="0070F2"/>
                </a:solidFill>
                <a:latin typeface="+mn-lt"/>
                <a:cs typeface="Arial"/>
              </a:rPr>
              <a:t>	</a:t>
            </a:r>
            <a:r>
              <a:rPr lang="en-IE" sz="1200" b="1" dirty="0">
                <a:solidFill>
                  <a:srgbClr val="FF0000"/>
                </a:solidFill>
                <a:latin typeface="+mn-lt"/>
              </a:rPr>
              <a:t>				</a:t>
            </a:r>
            <a:r>
              <a:rPr lang="en-IE" sz="1600" b="1" dirty="0">
                <a:solidFill>
                  <a:srgbClr val="000000"/>
                </a:solidFill>
                <a:latin typeface="+mn-lt"/>
                <a:cs typeface="Arial"/>
              </a:rPr>
              <a:t>Complexity - </a:t>
            </a:r>
            <a:r>
              <a:rPr lang="en-IE" sz="1600" b="1" dirty="0">
                <a:solidFill>
                  <a:srgbClr val="FFC933"/>
                </a:solidFill>
                <a:latin typeface="+mn-lt"/>
                <a:cs typeface="Arial"/>
              </a:rPr>
              <a:t>MEDIUM</a:t>
            </a:r>
            <a:br>
              <a:rPr lang="en-IE" sz="1600" b="1" dirty="0">
                <a:solidFill>
                  <a:schemeClr val="accent1"/>
                </a:solidFill>
                <a:latin typeface="+mn-lt"/>
                <a:cs typeface="Arial"/>
              </a:rPr>
            </a:br>
            <a:endParaRPr lang="en-IE" sz="1600" dirty="0">
              <a:solidFill>
                <a:srgbClr val="000000"/>
              </a:solidFill>
              <a:latin typeface="+mn-lt"/>
            </a:endParaRPr>
          </a:p>
          <a:p>
            <a:pPr marL="285750" indent="-285750" algn="just" defTabSz="1088449" fontAlgn="base">
              <a:buClr>
                <a:srgbClr val="F0AB00"/>
              </a:buClr>
              <a:buFont typeface="Arial" panose="020B0604020202020204" pitchFamily="34" charset="0"/>
              <a:buChar char="•"/>
            </a:pPr>
            <a:r>
              <a:rPr lang="en-GB" sz="1600" b="1" dirty="0">
                <a:solidFill>
                  <a:srgbClr val="000000"/>
                </a:solidFill>
                <a:latin typeface="+mn-lt"/>
              </a:rPr>
              <a:t>SAP Cloud Integration for data services (CPI-DS) in Neo</a:t>
            </a:r>
          </a:p>
          <a:p>
            <a:pPr algn="just" defTabSz="1088449" fontAlgn="base">
              <a:buClr>
                <a:srgbClr val="F0AB00"/>
              </a:buClr>
            </a:pPr>
            <a:endParaRPr lang="en-IE" sz="1600" b="1" u="sng" dirty="0">
              <a:solidFill>
                <a:srgbClr val="000000"/>
              </a:solidFill>
              <a:latin typeface="+mn-lt"/>
            </a:endParaRPr>
          </a:p>
          <a:p>
            <a:pPr marL="0" marR="0" lvl="0" indent="0" algn="just" defTabSz="913852" rtl="0" eaLnBrk="1" fontAlgn="base" latinLnBrk="0" hangingPunct="1">
              <a:lnSpc>
                <a:spcPct val="100000"/>
              </a:lnSpc>
              <a:spcBef>
                <a:spcPts val="0"/>
              </a:spcBef>
              <a:spcAft>
                <a:spcPts val="0"/>
              </a:spcAft>
              <a:buClrTx/>
              <a:buSzTx/>
              <a:buFontTx/>
              <a:buNone/>
              <a:tabLst/>
              <a:defRPr/>
            </a:pPr>
            <a:r>
              <a:rPr kumimoji="0" lang="en-IE" sz="1997" b="1" i="0" u="none" strike="noStrike" kern="1200" cap="none" spc="0" normalizeH="0" baseline="0" noProof="0" dirty="0">
                <a:ln>
                  <a:noFill/>
                </a:ln>
                <a:solidFill>
                  <a:srgbClr val="000000"/>
                </a:solidFill>
                <a:effectLst/>
                <a:uLnTx/>
                <a:uFillTx/>
                <a:latin typeface="+mn-lt"/>
                <a:cs typeface="Arial" panose="020B0604020202020204" pitchFamily="34" charset="0"/>
              </a:rPr>
              <a:t>Recommendations</a:t>
            </a:r>
          </a:p>
          <a:p>
            <a:pPr marL="342265" marR="0" lvl="0" indent="-342265" algn="just" defTabSz="913852" rtl="0" eaLnBrk="1" fontAlgn="base"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000000"/>
                </a:solidFill>
                <a:effectLst/>
                <a:uLnTx/>
                <a:uFillTx/>
                <a:latin typeface="+mn-lt"/>
                <a:cs typeface="Arial" panose="020B0604020202020204" pitchFamily="34" charset="0"/>
              </a:rPr>
              <a:t>SAP Cloud Integration for Data Services (CI-DS) is designed for time series and master data integration with SAP Integrated Business Planning (IBP).  It is included with the SAP IBP application license and will continue to be supported. </a:t>
            </a:r>
          </a:p>
          <a:p>
            <a:pPr marL="342265" indent="-342265" algn="just" defTabSz="913852" fontAlgn="base">
              <a:buClr>
                <a:srgbClr val="1B90FF"/>
              </a:buClr>
              <a:buFont typeface="Arial" panose="020B0604020202020204" pitchFamily="34" charset="0"/>
              <a:buChar char="•"/>
              <a:defRPr/>
            </a:pPr>
            <a:r>
              <a:rPr lang="en-GB" sz="1600" dirty="0">
                <a:solidFill>
                  <a:srgbClr val="000000"/>
                </a:solidFill>
                <a:latin typeface="+mn-lt"/>
                <a:cs typeface="Arial" panose="020B0604020202020204" pitchFamily="34" charset="0"/>
              </a:rPr>
              <a:t>The server component of SAP CI-DS currently operates on the NEO environment, with no plans to discontinue its use for SAP Integrated Business Planning (IBP). CI-DS will transition to SAP BTP Multi-cloud, aligning with the SAP BTP roadmap and leveraging popular </a:t>
            </a:r>
            <a:r>
              <a:rPr lang="en-GB" sz="1600" dirty="0" err="1">
                <a:solidFill>
                  <a:srgbClr val="000000"/>
                </a:solidFill>
                <a:latin typeface="+mn-lt"/>
                <a:cs typeface="Arial" panose="020B0604020202020204" pitchFamily="34" charset="0"/>
              </a:rPr>
              <a:t>hyperscalers</a:t>
            </a:r>
            <a:r>
              <a:rPr lang="en-GB" sz="1600" dirty="0">
                <a:solidFill>
                  <a:srgbClr val="000000"/>
                </a:solidFill>
                <a:latin typeface="+mn-lt"/>
                <a:cs typeface="Arial" panose="020B0604020202020204" pitchFamily="34" charset="0"/>
              </a:rPr>
              <a:t>.</a:t>
            </a:r>
          </a:p>
          <a:p>
            <a:pPr marL="342265" indent="-342265" algn="just" defTabSz="913852" fontAlgn="base">
              <a:buClr>
                <a:srgbClr val="1B90FF"/>
              </a:buClr>
              <a:buFont typeface="Arial" panose="020B0604020202020204" pitchFamily="34" charset="0"/>
              <a:buChar char="•"/>
              <a:defRPr/>
            </a:pPr>
            <a:r>
              <a:rPr kumimoji="0" lang="en-GB" sz="1600" b="0" i="0" u="none" strike="noStrike" kern="1200" cap="none" spc="0" normalizeH="0" baseline="0" noProof="0" dirty="0">
                <a:ln>
                  <a:noFill/>
                </a:ln>
                <a:solidFill>
                  <a:srgbClr val="000000"/>
                </a:solidFill>
                <a:effectLst/>
                <a:uLnTx/>
                <a:uFillTx/>
                <a:latin typeface="+mn-lt"/>
                <a:cs typeface="Arial" panose="020B0604020202020204" pitchFamily="34" charset="0"/>
              </a:rPr>
              <a:t>Though no public roadmap is available, SAP will assist customers with the migration, aiming to minimize disruption. </a:t>
            </a:r>
          </a:p>
          <a:p>
            <a:pPr marL="342265" marR="0" lvl="0" indent="-342265" algn="just" defTabSz="913852" rtl="0" eaLnBrk="1" fontAlgn="base" latinLnBrk="0" hangingPunct="1">
              <a:lnSpc>
                <a:spcPct val="100000"/>
              </a:lnSpc>
              <a:spcBef>
                <a:spcPts val="0"/>
              </a:spcBef>
              <a:spcAft>
                <a:spcPts val="0"/>
              </a:spcAft>
              <a:buClr>
                <a:srgbClr val="1B90FF"/>
              </a:buClr>
              <a:buSzTx/>
              <a:buFont typeface="Arial" panose="020B0604020202020204" pitchFamily="34" charset="0"/>
              <a:buChar char="•"/>
              <a:tabLst/>
              <a:defRPr/>
            </a:pPr>
            <a:r>
              <a:rPr lang="en-GB" sz="1600" dirty="0">
                <a:solidFill>
                  <a:srgbClr val="000000"/>
                </a:solidFill>
                <a:latin typeface="+mn-lt"/>
                <a:cs typeface="Arial" panose="020B0604020202020204" pitchFamily="34" charset="0"/>
              </a:rPr>
              <a:t>Timelines and detailed plans will be announced in Q3 2024, with updates available through webcasts at the </a:t>
            </a:r>
            <a:r>
              <a:rPr lang="en-GB" sz="1600" dirty="0">
                <a:solidFill>
                  <a:srgbClr val="000000"/>
                </a:solidFill>
                <a:latin typeface="+mn-lt"/>
                <a:cs typeface="Arial" panose="020B0604020202020204" pitchFamily="34" charset="0"/>
                <a:hlinkClick r:id="rId3"/>
              </a:rPr>
              <a:t>IBP Engagement Hub</a:t>
            </a:r>
            <a:r>
              <a:rPr lang="en-GB" sz="1600" dirty="0">
                <a:solidFill>
                  <a:srgbClr val="000000"/>
                </a:solidFill>
                <a:latin typeface="+mn-lt"/>
                <a:cs typeface="Arial" panose="020B0604020202020204" pitchFamily="34" charset="0"/>
              </a:rPr>
              <a:t> / </a:t>
            </a:r>
            <a:r>
              <a:rPr lang="en-GB" sz="1600" dirty="0">
                <a:solidFill>
                  <a:srgbClr val="000000"/>
                </a:solidFill>
                <a:latin typeface="+mn-lt"/>
                <a:cs typeface="Arial" panose="020B0604020202020204" pitchFamily="34" charset="0"/>
                <a:hlinkClick r:id="rId4"/>
              </a:rPr>
              <a:t>blog</a:t>
            </a:r>
            <a:r>
              <a:rPr lang="en-GB" sz="1600" dirty="0">
                <a:solidFill>
                  <a:srgbClr val="000000"/>
                </a:solidFill>
                <a:latin typeface="+mn-lt"/>
                <a:cs typeface="Arial" panose="020B0604020202020204" pitchFamily="34" charset="0"/>
              </a:rPr>
              <a:t> .</a:t>
            </a:r>
          </a:p>
        </p:txBody>
      </p:sp>
      <p:sp>
        <p:nvSpPr>
          <p:cNvPr id="6" name="Title 3">
            <a:extLst>
              <a:ext uri="{FF2B5EF4-FFF2-40B4-BE49-F238E27FC236}">
                <a16:creationId xmlns:a16="http://schemas.microsoft.com/office/drawing/2014/main" id="{4826968A-1E93-40EF-B824-39EEF23EDAE8}"/>
              </a:ext>
            </a:extLst>
          </p:cNvPr>
          <p:cNvSpPr txBox="1">
            <a:spLocks/>
          </p:cNvSpPr>
          <p:nvPr/>
        </p:nvSpPr>
        <p:spPr bwMode="black">
          <a:xfrm>
            <a:off x="505805" y="349242"/>
            <a:ext cx="11183564" cy="730841"/>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2349" b="0" dirty="0"/>
              <a:t>Migration Readiness Check – Analysis</a:t>
            </a:r>
            <a:br>
              <a:rPr lang="en-US" sz="2349" b="0" dirty="0"/>
            </a:br>
            <a:r>
              <a:rPr lang="en-GB" sz="2400" b="1" dirty="0">
                <a:solidFill>
                  <a:srgbClr val="0070F2"/>
                </a:solidFill>
                <a:latin typeface="+mn-lt"/>
              </a:rPr>
              <a:t>SAP Cloud Integration for data services (CPI-DS)</a:t>
            </a:r>
            <a:endParaRPr lang="en-US" sz="2349" b="0" dirty="0">
              <a:solidFill>
                <a:srgbClr val="0070F2"/>
              </a:solidFill>
            </a:endParaRPr>
          </a:p>
        </p:txBody>
      </p:sp>
      <p:sp>
        <p:nvSpPr>
          <p:cNvPr id="7" name="TextBox 6"/>
          <p:cNvSpPr txBox="1"/>
          <p:nvPr/>
        </p:nvSpPr>
        <p:spPr>
          <a:xfrm>
            <a:off x="10000000" y="0"/>
            <a:ext cx="2195175" cy="858000"/>
          </a:xfrm>
          <a:prstGeom prst="rect">
            <a:avLst/>
          </a:prstGeom>
          <a:noFill/>
        </p:spPr>
        <p:txBody>
          <a:bodyPr wrap="none" anchor="ctr">
            <a:spAutoFit/>
          </a:bodyPr>
          <a:lstStyle/>
          <a:p>
            <a:pPr algn="ctr"/>
            <a:r>
              <a:rPr sz="1200">
                <a:hlinkClick r:id="rId5" action="ppaction://hlinksldjump"/>
              </a:rPr>
              <a:t>Back to Analysis Slide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2267CA-7251-45F4-99B2-04F8218C6E92}"/>
              </a:ext>
            </a:extLst>
          </p:cNvPr>
          <p:cNvSpPr/>
          <p:nvPr/>
        </p:nvSpPr>
        <p:spPr>
          <a:xfrm>
            <a:off x="396381" y="1308815"/>
            <a:ext cx="10722854" cy="584775"/>
          </a:xfrm>
          <a:prstGeom prst="rect">
            <a:avLst/>
          </a:prstGeom>
        </p:spPr>
        <p:txBody>
          <a:bodyPr wrap="square" lIns="91440" tIns="45720" rIns="91440" bIns="45720" anchor="t">
            <a:spAutoFit/>
          </a:bodyPr>
          <a:lstStyle/>
          <a:p>
            <a:pPr defTabSz="864000" fontAlgn="base"/>
            <a:r>
              <a:rPr lang="en-IE" sz="1600" dirty="0">
                <a:latin typeface="+mn-lt"/>
                <a:ea typeface="+mn-lt"/>
                <a:cs typeface="+mn-lt"/>
              </a:rPr>
              <a:t>The </a:t>
            </a:r>
            <a:r>
              <a:rPr lang="en-IE" sz="1600" b="1" dirty="0">
                <a:latin typeface="+mn-lt"/>
                <a:ea typeface="+mn-lt"/>
                <a:cs typeface="+mn-lt"/>
              </a:rPr>
              <a:t>elements below require your attention:</a:t>
            </a:r>
            <a:endParaRPr lang="en-IE" sz="1600" b="1" dirty="0">
              <a:solidFill>
                <a:srgbClr val="000000"/>
              </a:solidFill>
              <a:latin typeface="+mn-lt"/>
            </a:endParaRPr>
          </a:p>
          <a:p>
            <a:pPr defTabSz="864000" fontAlgn="base"/>
            <a:r>
              <a:rPr lang="en-IE" sz="1600" b="1" dirty="0">
                <a:solidFill>
                  <a:srgbClr val="000000"/>
                </a:solidFill>
                <a:latin typeface="+mn-lt"/>
              </a:rPr>
              <a:t>Criticality - </a:t>
            </a:r>
            <a:r>
              <a:rPr lang="en-IE" sz="1600" b="1" dirty="0">
                <a:solidFill>
                  <a:srgbClr val="C00000"/>
                </a:solidFill>
                <a:latin typeface="+mn-lt"/>
                <a:cs typeface="Arial"/>
              </a:rPr>
              <a:t>HIGH </a:t>
            </a:r>
            <a:r>
              <a:rPr lang="en-IE" sz="1200" b="1" dirty="0">
                <a:solidFill>
                  <a:srgbClr val="FF0000"/>
                </a:solidFill>
                <a:latin typeface="+mn-lt"/>
              </a:rPr>
              <a:t>					</a:t>
            </a:r>
            <a:r>
              <a:rPr lang="en-IE" sz="1600" b="1" dirty="0">
                <a:solidFill>
                  <a:srgbClr val="000000"/>
                </a:solidFill>
                <a:latin typeface="+mn-lt"/>
                <a:cs typeface="Arial"/>
              </a:rPr>
              <a:t>Complexity - </a:t>
            </a:r>
            <a:r>
              <a:rPr lang="en-IE" sz="1600" b="1" dirty="0">
                <a:solidFill>
                  <a:srgbClr val="C00000"/>
                </a:solidFill>
                <a:latin typeface="+mn-lt"/>
                <a:cs typeface="Arial"/>
              </a:rPr>
              <a:t>HIGH</a:t>
            </a:r>
            <a:endParaRPr lang="en-IE" sz="1600" b="1" dirty="0">
              <a:solidFill>
                <a:schemeClr val="accent1"/>
              </a:solidFill>
              <a:latin typeface="+mn-lt"/>
              <a:cs typeface="Arial"/>
            </a:endParaRPr>
          </a:p>
        </p:txBody>
      </p:sp>
      <p:sp>
        <p:nvSpPr>
          <p:cNvPr id="6" name="Title 3">
            <a:extLst>
              <a:ext uri="{FF2B5EF4-FFF2-40B4-BE49-F238E27FC236}">
                <a16:creationId xmlns:a16="http://schemas.microsoft.com/office/drawing/2014/main" id="{4826968A-1E93-40EF-B824-39EEF23EDAE8}"/>
              </a:ext>
            </a:extLst>
          </p:cNvPr>
          <p:cNvSpPr txBox="1">
            <a:spLocks/>
          </p:cNvSpPr>
          <p:nvPr/>
        </p:nvSpPr>
        <p:spPr bwMode="black">
          <a:xfrm>
            <a:off x="505805" y="349242"/>
            <a:ext cx="11183564" cy="723087"/>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2349" b="0" dirty="0"/>
              <a:t>Migration Readiness Check – Analysis</a:t>
            </a:r>
            <a:br>
              <a:rPr lang="en-US" sz="2349" b="0" dirty="0"/>
            </a:br>
            <a:r>
              <a:rPr lang="en-US" sz="2349" b="0" dirty="0">
                <a:solidFill>
                  <a:schemeClr val="tx2"/>
                </a:solidFill>
              </a:rPr>
              <a:t>Cloud Integration </a:t>
            </a:r>
          </a:p>
        </p:txBody>
      </p:sp>
      <p:graphicFrame>
        <p:nvGraphicFramePr>
          <p:cNvPr id="4" name="Table 3">
            <a:extLst>
              <a:ext uri="{FF2B5EF4-FFF2-40B4-BE49-F238E27FC236}">
                <a16:creationId xmlns:a16="http://schemas.microsoft.com/office/drawing/2014/main" id="{E4D689A0-33B1-B3FA-0C7F-376D0A75A260}"/>
              </a:ext>
            </a:extLst>
          </p:cNvPr>
          <p:cNvGraphicFramePr>
            <a:graphicFrameLocks noGrp="1"/>
          </p:cNvGraphicFramePr>
          <p:nvPr>
            <p:extLst>
              <p:ext uri="{D42A27DB-BD31-4B8C-83A1-F6EECF244321}">
                <p14:modId xmlns:p14="http://schemas.microsoft.com/office/powerpoint/2010/main" val="594118955"/>
              </p:ext>
            </p:extLst>
          </p:nvPr>
        </p:nvGraphicFramePr>
        <p:xfrm>
          <a:off x="505046" y="2130076"/>
          <a:ext cx="11184323" cy="3911489"/>
        </p:xfrm>
        <a:graphic>
          <a:graphicData uri="http://schemas.openxmlformats.org/drawingml/2006/table">
            <a:tbl>
              <a:tblPr firstRow="1" bandRow="1">
                <a:tableStyleId>{5C22544A-7EE6-4342-B048-85BDC9FD1C3A}</a:tableStyleId>
              </a:tblPr>
              <a:tblGrid>
                <a:gridCol w="2323892">
                  <a:extLst>
                    <a:ext uri="{9D8B030D-6E8A-4147-A177-3AD203B41FA5}">
                      <a16:colId xmlns:a16="http://schemas.microsoft.com/office/drawing/2014/main" val="20000"/>
                    </a:ext>
                  </a:extLst>
                </a:gridCol>
                <a:gridCol w="2106827">
                  <a:extLst>
                    <a:ext uri="{9D8B030D-6E8A-4147-A177-3AD203B41FA5}">
                      <a16:colId xmlns:a16="http://schemas.microsoft.com/office/drawing/2014/main" val="20001"/>
                    </a:ext>
                  </a:extLst>
                </a:gridCol>
                <a:gridCol w="1909119">
                  <a:extLst>
                    <a:ext uri="{9D8B030D-6E8A-4147-A177-3AD203B41FA5}">
                      <a16:colId xmlns:a16="http://schemas.microsoft.com/office/drawing/2014/main" val="20002"/>
                    </a:ext>
                  </a:extLst>
                </a:gridCol>
                <a:gridCol w="4844485">
                  <a:extLst>
                    <a:ext uri="{9D8B030D-6E8A-4147-A177-3AD203B41FA5}">
                      <a16:colId xmlns:a16="http://schemas.microsoft.com/office/drawing/2014/main" val="20003"/>
                    </a:ext>
                  </a:extLst>
                </a:gridCol>
              </a:tblGrid>
              <a:tr h="448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Global Account</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Subaccount</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Tenant</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Artifacts</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0"/>
                  </a:ext>
                </a:extLst>
              </a:tr>
              <a:tr h="448649">
                <a:tc>
                  <a:txBody>
                    <a:bodyPr/>
                    <a:lstStyle/>
                    <a:p>
                      <a:r>
                        <a:rPr lang="en-US" sz="1200" b="0" dirty="0">
                          <a:solidFill>
                            <a:schemeClr val="tx1"/>
                          </a:solidFill>
                        </a:rPr>
                        <a:t>Envases Universales de México, S.A.P.I. de C.V. (ID *5704)</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CPI Productive - l700124</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l700124 (ID 740793319)</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45 Integration Flow, 1 Value Mapping, 1 Java Keystore, 13 Security Materials</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1"/>
                  </a:ext>
                </a:extLst>
              </a:tr>
              <a:tr h="448649">
                <a:tc>
                  <a:txBody>
                    <a:bodyPr/>
                    <a:lstStyle/>
                    <a:p>
                      <a:r>
                        <a:rPr lang="en-US" sz="1200" b="0" dirty="0">
                          <a:solidFill>
                            <a:schemeClr val="tx1"/>
                          </a:solidFill>
                        </a:rPr>
                        <a:t>Envases Universales de México, S.A.P.I. de C.V. (ID *5704)</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CPI Test - e700034</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e700034 (ID 740793320)</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40 Integration Flow, 1 Value Mapping, 1 Java Keystore, 24 Security Materials</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3276147852"/>
                  </a:ext>
                </a:extLst>
              </a:tr>
              <a:tr h="448649">
                <a:tc>
                  <a:txBody>
                    <a:bodyPr/>
                    <a:lstStyle/>
                    <a:p>
                      <a:r>
                        <a:rPr lang="en-US" sz="1200" b="0" dirty="0">
                          <a:solidFill>
                            <a:schemeClr val="tx1"/>
                          </a:solidFill>
                        </a:rPr>
                        <a:t>Envases Universales de México, S.A.P.I. de C.V. (ID *7239)</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Cloud Platform Integration Productive - l5676</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l5676 (ID 740484790)</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84 Integration Flow, 1 Value Mapping, 1 Certificate-to-User Mappings, 1 Java Keystore, 5 Security Materials</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32264538"/>
                  </a:ext>
                </a:extLst>
              </a:tr>
              <a:tr h="448649">
                <a:tc>
                  <a:txBody>
                    <a:bodyPr/>
                    <a:lstStyle/>
                    <a:p>
                      <a:r>
                        <a:rPr lang="en-US" sz="1200" b="0" dirty="0">
                          <a:solidFill>
                            <a:schemeClr val="tx1"/>
                          </a:solidFill>
                        </a:rPr>
                        <a:t>Envases Universales de México, S.A.P.I. de C.V. (ID *7239)</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Cloud Platform Integration Test - e5661</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e5661 (ID 740484792)</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91 Integration Flow, 1 Value Mapping, 1 Certificate-to-User Mappings, 1 Java Keystore, 7 Security Materials</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427389133"/>
                  </a:ext>
                </a:extLst>
              </a:tr>
              <a:tr h="448649">
                <a:tc>
                  <a:txBody>
                    <a:bodyPr/>
                    <a:lstStyle/>
                    <a:p>
                      <a:r>
                        <a:rPr lang="en-US" sz="1200" b="0" dirty="0">
                          <a:solidFill>
                            <a:schemeClr val="tx1"/>
                          </a:solidFill>
                        </a:rPr>
                        <a:t>Envases Universales de México, S.A.P.I. de C.V. (ID *8074)</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Cloud Platform Integration Productive - l100435</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l100435 (ID 740685791)</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26 Integration Flow, 3 Value Mapping, 1 Java Keystore, 39 Security Materials, 2 PGP Keys</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24446379"/>
                  </a:ext>
                </a:extLst>
              </a:tr>
            </a:tbl>
          </a:graphicData>
        </a:graphic>
      </p:graphicFrame>
      <p:sp>
        <p:nvSpPr>
          <p:cNvPr id="7" name="TextBox 6"/>
          <p:cNvSpPr txBox="1"/>
          <p:nvPr/>
        </p:nvSpPr>
        <p:spPr>
          <a:xfrm>
            <a:off x="10000000" y="0"/>
            <a:ext cx="2195175" cy="858000"/>
          </a:xfrm>
          <a:prstGeom prst="rect">
            <a:avLst/>
          </a:prstGeom>
          <a:noFill/>
        </p:spPr>
        <p:txBody>
          <a:bodyPr wrap="none" anchor="ctr">
            <a:spAutoFit/>
          </a:bodyPr>
          <a:lstStyle/>
          <a:p>
            <a:pPr algn="ctr"/>
            <a:r>
              <a:rPr sz="1200">
                <a:hlinkClick r:id="rId3" action="ppaction://hlinksldjump"/>
              </a:rPr>
              <a:t>Back to Analysis Slide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2267CA-7251-45F4-99B2-04F8218C6E92}"/>
              </a:ext>
            </a:extLst>
          </p:cNvPr>
          <p:cNvSpPr/>
          <p:nvPr/>
        </p:nvSpPr>
        <p:spPr>
          <a:xfrm>
            <a:off x="396381" y="1308815"/>
            <a:ext cx="10722854" cy="584775"/>
          </a:xfrm>
          <a:prstGeom prst="rect">
            <a:avLst/>
          </a:prstGeom>
        </p:spPr>
        <p:txBody>
          <a:bodyPr wrap="square" lIns="91440" tIns="45720" rIns="91440" bIns="45720" anchor="t">
            <a:spAutoFit/>
          </a:bodyPr>
          <a:lstStyle/>
          <a:p>
            <a:pPr defTabSz="864000" fontAlgn="base"/>
            <a:r>
              <a:rPr lang="en-IE" sz="1600" dirty="0">
                <a:latin typeface="+mn-lt"/>
                <a:ea typeface="+mn-lt"/>
                <a:cs typeface="+mn-lt"/>
              </a:rPr>
              <a:t>The </a:t>
            </a:r>
            <a:r>
              <a:rPr lang="en-IE" sz="1600" b="1" dirty="0">
                <a:latin typeface="+mn-lt"/>
                <a:ea typeface="+mn-lt"/>
                <a:cs typeface="+mn-lt"/>
              </a:rPr>
              <a:t>elements below require your attention:</a:t>
            </a:r>
            <a:endParaRPr lang="en-IE" sz="1600" b="1" dirty="0">
              <a:solidFill>
                <a:srgbClr val="000000"/>
              </a:solidFill>
              <a:latin typeface="+mn-lt"/>
            </a:endParaRPr>
          </a:p>
          <a:p>
            <a:pPr defTabSz="864000" fontAlgn="base"/>
            <a:r>
              <a:rPr lang="en-IE" sz="1600" b="1" dirty="0">
                <a:solidFill>
                  <a:srgbClr val="000000"/>
                </a:solidFill>
                <a:latin typeface="+mn-lt"/>
              </a:rPr>
              <a:t>Criticality - </a:t>
            </a:r>
            <a:r>
              <a:rPr lang="en-IE" sz="1600" b="1" dirty="0">
                <a:solidFill>
                  <a:srgbClr val="C00000"/>
                </a:solidFill>
                <a:latin typeface="+mn-lt"/>
                <a:cs typeface="Arial"/>
              </a:rPr>
              <a:t>HIGH </a:t>
            </a:r>
            <a:r>
              <a:rPr lang="en-IE" sz="1200" b="1" dirty="0">
                <a:solidFill>
                  <a:srgbClr val="FF0000"/>
                </a:solidFill>
                <a:latin typeface="+mn-lt"/>
              </a:rPr>
              <a:t>					</a:t>
            </a:r>
            <a:r>
              <a:rPr lang="en-IE" sz="1600" b="1" dirty="0">
                <a:solidFill>
                  <a:srgbClr val="000000"/>
                </a:solidFill>
                <a:latin typeface="+mn-lt"/>
                <a:cs typeface="Arial"/>
              </a:rPr>
              <a:t>Complexity - </a:t>
            </a:r>
            <a:r>
              <a:rPr lang="en-IE" sz="1600" b="1" dirty="0">
                <a:solidFill>
                  <a:srgbClr val="C00000"/>
                </a:solidFill>
                <a:latin typeface="+mn-lt"/>
                <a:cs typeface="Arial"/>
              </a:rPr>
              <a:t>HIGH</a:t>
            </a:r>
            <a:endParaRPr lang="en-IE" sz="1600" b="1" dirty="0">
              <a:solidFill>
                <a:schemeClr val="accent1"/>
              </a:solidFill>
              <a:latin typeface="+mn-lt"/>
              <a:cs typeface="Arial"/>
            </a:endParaRPr>
          </a:p>
        </p:txBody>
      </p:sp>
      <p:sp>
        <p:nvSpPr>
          <p:cNvPr id="6" name="Title 3">
            <a:extLst>
              <a:ext uri="{FF2B5EF4-FFF2-40B4-BE49-F238E27FC236}">
                <a16:creationId xmlns:a16="http://schemas.microsoft.com/office/drawing/2014/main" id="{4826968A-1E93-40EF-B824-39EEF23EDAE8}"/>
              </a:ext>
            </a:extLst>
          </p:cNvPr>
          <p:cNvSpPr txBox="1">
            <a:spLocks/>
          </p:cNvSpPr>
          <p:nvPr/>
        </p:nvSpPr>
        <p:spPr bwMode="black">
          <a:xfrm>
            <a:off x="505805" y="349242"/>
            <a:ext cx="11183564" cy="723087"/>
          </a:xfrm>
          <a:prstGeom prst="rect">
            <a:avLst/>
          </a:prstGeom>
        </p:spPr>
        <p:txBody>
          <a:bodyPr vert="horz" wrap="square" lIns="0" tIns="0" rIns="0" bIns="0" rtlCol="0" anchor="t" anchorCtr="0">
            <a:sp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2349" b="0" dirty="0"/>
              <a:t>Migration Readiness Check – Analysis</a:t>
            </a:r>
            <a:br>
              <a:rPr lang="en-US" sz="2349" b="0" dirty="0"/>
            </a:br>
            <a:r>
              <a:rPr lang="en-US" sz="2349" b="0" dirty="0">
                <a:solidFill>
                  <a:schemeClr val="tx2"/>
                </a:solidFill>
              </a:rPr>
              <a:t>Cloud Integration </a:t>
            </a:r>
          </a:p>
        </p:txBody>
      </p:sp>
      <p:graphicFrame>
        <p:nvGraphicFramePr>
          <p:cNvPr id="4" name="Table 3">
            <a:extLst>
              <a:ext uri="{FF2B5EF4-FFF2-40B4-BE49-F238E27FC236}">
                <a16:creationId xmlns:a16="http://schemas.microsoft.com/office/drawing/2014/main" id="{E4D689A0-33B1-B3FA-0C7F-376D0A75A260}"/>
              </a:ext>
            </a:extLst>
          </p:cNvPr>
          <p:cNvGraphicFramePr>
            <a:graphicFrameLocks noGrp="1"/>
          </p:cNvGraphicFramePr>
          <p:nvPr>
            <p:extLst>
              <p:ext uri="{D42A27DB-BD31-4B8C-83A1-F6EECF244321}">
                <p14:modId xmlns:p14="http://schemas.microsoft.com/office/powerpoint/2010/main" val="3774002643"/>
              </p:ext>
            </p:extLst>
          </p:nvPr>
        </p:nvGraphicFramePr>
        <p:xfrm>
          <a:off x="505046" y="2130076"/>
          <a:ext cx="11184323" cy="2343473"/>
        </p:xfrm>
        <a:graphic>
          <a:graphicData uri="http://schemas.openxmlformats.org/drawingml/2006/table">
            <a:tbl>
              <a:tblPr firstRow="1" bandRow="1">
                <a:tableStyleId>{5C22544A-7EE6-4342-B048-85BDC9FD1C3A}</a:tableStyleId>
              </a:tblPr>
              <a:tblGrid>
                <a:gridCol w="2323892">
                  <a:extLst>
                    <a:ext uri="{9D8B030D-6E8A-4147-A177-3AD203B41FA5}">
                      <a16:colId xmlns:a16="http://schemas.microsoft.com/office/drawing/2014/main" val="20000"/>
                    </a:ext>
                  </a:extLst>
                </a:gridCol>
                <a:gridCol w="2106827">
                  <a:extLst>
                    <a:ext uri="{9D8B030D-6E8A-4147-A177-3AD203B41FA5}">
                      <a16:colId xmlns:a16="http://schemas.microsoft.com/office/drawing/2014/main" val="20001"/>
                    </a:ext>
                  </a:extLst>
                </a:gridCol>
                <a:gridCol w="1909119">
                  <a:extLst>
                    <a:ext uri="{9D8B030D-6E8A-4147-A177-3AD203B41FA5}">
                      <a16:colId xmlns:a16="http://schemas.microsoft.com/office/drawing/2014/main" val="20002"/>
                    </a:ext>
                  </a:extLst>
                </a:gridCol>
                <a:gridCol w="4844485">
                  <a:extLst>
                    <a:ext uri="{9D8B030D-6E8A-4147-A177-3AD203B41FA5}">
                      <a16:colId xmlns:a16="http://schemas.microsoft.com/office/drawing/2014/main" val="20003"/>
                    </a:ext>
                  </a:extLst>
                </a:gridCol>
              </a:tblGrid>
              <a:tr h="448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Global Account</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Subaccount</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Tenant</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Artifacts</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0"/>
                  </a:ext>
                </a:extLst>
              </a:tr>
              <a:tr h="448649">
                <a:tc>
                  <a:txBody>
                    <a:bodyPr/>
                    <a:lstStyle/>
                    <a:p>
                      <a:r>
                        <a:rPr lang="en-US" sz="1200" b="0" dirty="0">
                          <a:solidFill>
                            <a:schemeClr val="tx1"/>
                          </a:solidFill>
                        </a:rPr>
                        <a:t>Envases Universales de México, S.A.P.I. de C.V. (ID *8074)</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Cloud Platform Integration Test - e100212</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e100212 (ID 740685792)</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67 Integration Flow, 2 Value Mapping, 1 Java Keystore, 69 Security Materials, 2 PGP Keys</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1"/>
                  </a:ext>
                </a:extLst>
              </a:tr>
              <a:tr h="448649">
                <a:tc>
                  <a:txBody>
                    <a:bodyPr/>
                    <a:lstStyle/>
                    <a:p>
                      <a:r>
                        <a:rPr lang="en-US" sz="1200" b="0" dirty="0">
                          <a:solidFill>
                            <a:schemeClr val="tx1"/>
                          </a:solidFill>
                        </a:rPr>
                        <a:t>Envases - CPEA (ID *2384)</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Envases Universales de México, S.A.P.I. de C.V.</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e800086 (ID 741383839)</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49 Integration Flow, 3 Value Mapping, 1 Certificate-to-User Mappings, 1 Java Keystore, 62 Security Materials, 1 JDBC Driver, 2 PGP Keys, 1 Subsystem</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3677082552"/>
                  </a:ext>
                </a:extLst>
              </a:tr>
              <a:tr h="448649">
                <a:tc>
                  <a:txBody>
                    <a:bodyPr/>
                    <a:lstStyle/>
                    <a:p>
                      <a:r>
                        <a:rPr lang="en-US" sz="1200" b="0" dirty="0">
                          <a:solidFill>
                            <a:schemeClr val="tx1"/>
                          </a:solidFill>
                        </a:rPr>
                        <a:t>Envases - CPEA (ID *2384)</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S4H Cloud Platform Integration Productive</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l800249 (ID 741845728)</a:t>
                      </a:r>
                      <a:endParaRPr lang="en-US" sz="1200" b="0" i="0" dirty="0">
                        <a:solidFill>
                          <a:schemeClr val="tx1"/>
                        </a:solidFill>
                        <a:latin typeface="72 Brand" panose="020B0504030603020204" pitchFamily="34" charset="0"/>
                      </a:endParaRPr>
                    </a:p>
                  </a:txBody>
                  <a:tcPr marL="121892" marR="121892" marT="71964" marB="71964" anchor="ctr"/>
                </a:tc>
                <a:tc>
                  <a:txBody>
                    <a:bodyPr/>
                    <a:lstStyle/>
                    <a:p>
                      <a:r>
                        <a:rPr lang="en-US" sz="1200" b="0" dirty="0">
                          <a:solidFill>
                            <a:schemeClr val="tx1"/>
                          </a:solidFill>
                        </a:rPr>
                        <a:t>47 Integration Flow, 1 Value Mapping, 1 Java Keystore, 47 Security Materials, 2 PGP Keys, 1 Subsystem</a:t>
                      </a:r>
                      <a:endParaRPr lang="en-US" sz="12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273808897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CB6163F-D508-4F4B-8A9B-ED4D1BC05093}"/>
              </a:ext>
            </a:extLst>
          </p:cNvPr>
          <p:cNvSpPr>
            <a:spLocks noGrp="1"/>
          </p:cNvSpPr>
          <p:nvPr>
            <p:ph type="body" sz="quarter" idx="10"/>
          </p:nvPr>
        </p:nvSpPr>
        <p:spPr>
          <a:xfrm>
            <a:off x="505456" y="1620000"/>
            <a:ext cx="8329047" cy="4716000"/>
          </a:xfrm>
        </p:spPr>
        <p:txBody>
          <a:bodyPr>
            <a:normAutofit fontScale="92500" lnSpcReduction="10000"/>
          </a:bodyPr>
          <a:lstStyle/>
          <a:p>
            <a:pPr defTabSz="914126">
              <a:buClr>
                <a:schemeClr val="tx2"/>
              </a:buClr>
              <a:defRPr/>
            </a:pPr>
            <a:r>
              <a:rPr lang="en-GB" sz="1500" b="1" dirty="0">
                <a:ea typeface="+mn-lt"/>
                <a:cs typeface="+mn-lt"/>
              </a:rPr>
              <a:t>Recommendations</a:t>
            </a:r>
            <a:endParaRPr lang="en-GB" sz="1500" dirty="0">
              <a:cs typeface="Arial"/>
            </a:endParaRPr>
          </a:p>
          <a:p>
            <a:pPr marL="342797" indent="-342797">
              <a:buClr>
                <a:schemeClr val="tx2"/>
              </a:buClr>
              <a:buFont typeface="Arial"/>
              <a:buChar char="•"/>
              <a:defRPr/>
            </a:pPr>
            <a:r>
              <a:rPr lang="en-GB" sz="1500" dirty="0">
                <a:ea typeface="+mn-lt"/>
                <a:cs typeface="+mn-lt"/>
              </a:rPr>
              <a:t>In the multi-cloud environment Integration Suite service needs to be enabled. The known SAP CI limitations on BTP multi-cloud are documented under the note: </a:t>
            </a:r>
            <a:r>
              <a:rPr lang="en-GB" sz="1500" dirty="0">
                <a:solidFill>
                  <a:schemeClr val="tx2"/>
                </a:solidFill>
                <a:ea typeface="+mn-lt"/>
                <a:cs typeface="+mn-lt"/>
                <a:hlinkClick r:id="rId3">
                  <a:extLst>
                    <a:ext uri="{A12FA001-AC4F-418D-AE19-62706E023703}">
                      <ahyp:hlinkClr xmlns:ahyp="http://schemas.microsoft.com/office/drawing/2018/hyperlinkcolor" val="tx"/>
                    </a:ext>
                  </a:extLst>
                </a:hlinkClick>
              </a:rPr>
              <a:t>2752867</a:t>
            </a:r>
            <a:r>
              <a:rPr lang="en-GB" sz="1500" dirty="0">
                <a:ea typeface="+mn-lt"/>
                <a:cs typeface="+mn-lt"/>
              </a:rPr>
              <a:t>. Its highly recommended to regularly check this note as SAP CI development is constantly working to address this known limitations. </a:t>
            </a:r>
            <a:endParaRPr lang="en-GB" sz="1500" dirty="0">
              <a:cs typeface="Arial"/>
            </a:endParaRPr>
          </a:p>
          <a:p>
            <a:pPr marL="342797" indent="-342797">
              <a:buClr>
                <a:schemeClr val="tx2"/>
              </a:buClr>
              <a:buFont typeface="Arial"/>
              <a:buChar char="•"/>
              <a:defRPr/>
            </a:pPr>
            <a:r>
              <a:rPr lang="en-GB" sz="1500" dirty="0">
                <a:ea typeface="+mn-lt"/>
                <a:cs typeface="+mn-lt"/>
              </a:rPr>
              <a:t>Versioned </a:t>
            </a:r>
            <a:r>
              <a:rPr lang="en-GB" sz="1500" dirty="0" err="1">
                <a:ea typeface="+mn-lt"/>
                <a:cs typeface="+mn-lt"/>
              </a:rPr>
              <a:t>I</a:t>
            </a:r>
            <a:r>
              <a:rPr lang="en-GB" sz="1500" b="1" dirty="0" err="1">
                <a:ea typeface="+mn-lt"/>
                <a:cs typeface="+mn-lt"/>
              </a:rPr>
              <a:t>flows</a:t>
            </a:r>
            <a:r>
              <a:rPr lang="en-GB" sz="1500" b="1" dirty="0">
                <a:ea typeface="+mn-lt"/>
                <a:cs typeface="+mn-lt"/>
              </a:rPr>
              <a:t>, </a:t>
            </a:r>
            <a:r>
              <a:rPr lang="en-GB" sz="1500" b="1" dirty="0" err="1">
                <a:ea typeface="+mn-lt"/>
                <a:cs typeface="+mn-lt"/>
              </a:rPr>
              <a:t>upto</a:t>
            </a:r>
            <a:r>
              <a:rPr lang="en-GB" sz="1500" b="1" dirty="0">
                <a:ea typeface="+mn-lt"/>
                <a:cs typeface="+mn-lt"/>
              </a:rPr>
              <a:t> date standard pre-packaged contents, value mapping artefacts</a:t>
            </a:r>
            <a:r>
              <a:rPr lang="en-GB" sz="1500" dirty="0">
                <a:ea typeface="+mn-lt"/>
                <a:cs typeface="+mn-lt"/>
              </a:rPr>
              <a:t> can be migrated using the </a:t>
            </a:r>
            <a:r>
              <a:rPr lang="en-GB" sz="1500" b="1" dirty="0">
                <a:ea typeface="+mn-lt"/>
                <a:cs typeface="+mn-lt"/>
              </a:rPr>
              <a:t>SAP CI</a:t>
            </a:r>
            <a:r>
              <a:rPr lang="en-GB" sz="1500" dirty="0">
                <a:ea typeface="+mn-lt"/>
                <a:cs typeface="+mn-lt"/>
              </a:rPr>
              <a:t>  </a:t>
            </a:r>
            <a:r>
              <a:rPr lang="en-GB" sz="1500" b="1" dirty="0">
                <a:ea typeface="+mn-lt"/>
                <a:cs typeface="+mn-lt"/>
              </a:rPr>
              <a:t>migration</a:t>
            </a:r>
            <a:r>
              <a:rPr lang="en-GB" sz="1500" dirty="0">
                <a:ea typeface="+mn-lt"/>
                <a:cs typeface="+mn-lt"/>
              </a:rPr>
              <a:t> </a:t>
            </a:r>
            <a:r>
              <a:rPr lang="en-GB" sz="1500" b="1" dirty="0">
                <a:ea typeface="+mn-lt"/>
                <a:cs typeface="+mn-lt"/>
              </a:rPr>
              <a:t>pack</a:t>
            </a:r>
            <a:r>
              <a:rPr lang="en-GB" sz="1500" dirty="0">
                <a:ea typeface="+mn-lt"/>
                <a:cs typeface="+mn-lt"/>
              </a:rPr>
              <a:t>. Ensure artifacts runtime version should match the version of the design time. Additionally execute the readiness check through SAP CI migration tool, More info : </a:t>
            </a:r>
            <a:r>
              <a:rPr lang="en-GB" sz="1500" dirty="0">
                <a:solidFill>
                  <a:schemeClr val="tx2"/>
                </a:solidFill>
                <a:ea typeface="+mn-lt"/>
                <a:cs typeface="+mn-lt"/>
                <a:hlinkClick r:id="rId4">
                  <a:extLst>
                    <a:ext uri="{A12FA001-AC4F-418D-AE19-62706E023703}">
                      <ahyp:hlinkClr xmlns:ahyp="http://schemas.microsoft.com/office/drawing/2018/hyperlinkcolor" val="tx"/>
                    </a:ext>
                  </a:extLst>
                </a:hlinkClick>
              </a:rPr>
              <a:t>2937549</a:t>
            </a:r>
            <a:r>
              <a:rPr lang="en-GB" sz="1500" b="1" dirty="0">
                <a:ea typeface="+mn-lt"/>
                <a:cs typeface="+mn-lt"/>
              </a:rPr>
              <a:t> </a:t>
            </a:r>
            <a:endParaRPr lang="en-GB" sz="1500" dirty="0">
              <a:cs typeface="Arial"/>
            </a:endParaRPr>
          </a:p>
          <a:p>
            <a:pPr marL="342797" indent="-342797">
              <a:buClr>
                <a:schemeClr val="tx2"/>
              </a:buClr>
              <a:buFont typeface="Arial"/>
              <a:buChar char="•"/>
              <a:defRPr/>
            </a:pPr>
            <a:r>
              <a:rPr lang="en-GB" sz="1500" dirty="0">
                <a:ea typeface="+mn-lt"/>
                <a:cs typeface="+mn-lt"/>
              </a:rPr>
              <a:t>Security materials - Migration pack can be used</a:t>
            </a:r>
            <a:r>
              <a:rPr lang="en-GB" sz="1500" b="1" dirty="0">
                <a:ea typeface="+mn-lt"/>
                <a:cs typeface="+mn-lt"/>
              </a:rPr>
              <a:t>,  </a:t>
            </a:r>
            <a:r>
              <a:rPr lang="en-GB" sz="1500" dirty="0">
                <a:ea typeface="+mn-lt"/>
                <a:cs typeface="+mn-lt"/>
              </a:rPr>
              <a:t>but </a:t>
            </a:r>
            <a:r>
              <a:rPr lang="en-GB" sz="1500" b="1" dirty="0">
                <a:ea typeface="+mn-lt"/>
                <a:cs typeface="+mn-lt"/>
              </a:rPr>
              <a:t>password</a:t>
            </a:r>
            <a:r>
              <a:rPr lang="en-GB" sz="1500" dirty="0">
                <a:ea typeface="+mn-lt"/>
                <a:cs typeface="+mn-lt"/>
              </a:rPr>
              <a:t> should be updated </a:t>
            </a:r>
            <a:r>
              <a:rPr lang="en-GB" sz="1500" b="1" dirty="0">
                <a:ea typeface="+mn-lt"/>
                <a:cs typeface="+mn-lt"/>
              </a:rPr>
              <a:t>manually </a:t>
            </a:r>
            <a:r>
              <a:rPr lang="en-GB" sz="1500" dirty="0">
                <a:ea typeface="+mn-lt"/>
                <a:cs typeface="+mn-lt"/>
              </a:rPr>
              <a:t>after the migration. Migration of PGP Keys, known host, Keypairs - need to be </a:t>
            </a:r>
            <a:r>
              <a:rPr lang="en-GB" sz="1500" b="1" dirty="0">
                <a:ea typeface="+mn-lt"/>
                <a:cs typeface="+mn-lt"/>
              </a:rPr>
              <a:t>manual </a:t>
            </a:r>
            <a:r>
              <a:rPr lang="en-GB" sz="1500" dirty="0">
                <a:ea typeface="+mn-lt"/>
                <a:cs typeface="+mn-lt"/>
              </a:rPr>
              <a:t>work</a:t>
            </a:r>
            <a:endParaRPr lang="en-GB" sz="1500" dirty="0">
              <a:cs typeface="Arial"/>
            </a:endParaRPr>
          </a:p>
          <a:p>
            <a:pPr marL="342797" indent="-342797">
              <a:buClr>
                <a:schemeClr val="tx2"/>
              </a:buClr>
              <a:buFont typeface="Arial"/>
              <a:buChar char="•"/>
              <a:defRPr/>
            </a:pPr>
            <a:r>
              <a:rPr lang="en-GB" sz="1500" dirty="0">
                <a:ea typeface="+mn-lt"/>
                <a:cs typeface="+mn-lt"/>
              </a:rPr>
              <a:t>Consumers of </a:t>
            </a:r>
            <a:r>
              <a:rPr lang="en-GB" sz="1500" dirty="0" err="1">
                <a:ea typeface="+mn-lt"/>
                <a:cs typeface="+mn-lt"/>
              </a:rPr>
              <a:t>iflows</a:t>
            </a:r>
            <a:r>
              <a:rPr lang="en-GB" sz="1500" dirty="0">
                <a:ea typeface="+mn-lt"/>
                <a:cs typeface="+mn-lt"/>
              </a:rPr>
              <a:t> need adjustment post migration. </a:t>
            </a:r>
          </a:p>
          <a:p>
            <a:pPr marL="342797" indent="-342797">
              <a:buClr>
                <a:schemeClr val="tx2"/>
              </a:buClr>
              <a:buFont typeface="Arial"/>
              <a:buChar char="•"/>
              <a:defRPr/>
            </a:pPr>
            <a:r>
              <a:rPr lang="en-GB" sz="1500" dirty="0">
                <a:ea typeface="+mn-lt"/>
                <a:cs typeface="+mn-lt"/>
              </a:rPr>
              <a:t>Side by side migration can be performed without major disruption.</a:t>
            </a:r>
            <a:endParaRPr lang="en-GB" sz="1500" dirty="0">
              <a:cs typeface="Arial"/>
            </a:endParaRPr>
          </a:p>
          <a:p>
            <a:pPr marL="342797" indent="-342797">
              <a:buClr>
                <a:schemeClr val="tx2"/>
              </a:buClr>
              <a:buFont typeface="Arial"/>
              <a:buChar char="•"/>
              <a:defRPr/>
            </a:pPr>
            <a:r>
              <a:rPr lang="en-GB" sz="1500" dirty="0">
                <a:cs typeface="Arial"/>
              </a:rPr>
              <a:t>Additional info </a:t>
            </a:r>
            <a:r>
              <a:rPr lang="en-GB" sz="1500" dirty="0">
                <a:hlinkClick r:id="rId5"/>
              </a:rPr>
              <a:t>Migrate from Neo to Cloud Foundry – SAP Cloud Integration | SAP Blogs</a:t>
            </a:r>
            <a:endParaRPr lang="en-GB" sz="1500" dirty="0"/>
          </a:p>
          <a:p>
            <a:pPr marL="342797" indent="-342797">
              <a:buClr>
                <a:schemeClr val="tx2"/>
              </a:buClr>
              <a:buFont typeface="Arial"/>
              <a:buChar char="•"/>
              <a:defRPr/>
            </a:pPr>
            <a:r>
              <a:rPr lang="en-GB" sz="1500" dirty="0">
                <a:cs typeface="Arial"/>
              </a:rPr>
              <a:t>Note: Post migration, on the target tenant only the latest version of the package and artefacts will be available, i.e. version revision history won’t be migrated to the target tenant.</a:t>
            </a:r>
          </a:p>
          <a:p>
            <a:pPr>
              <a:buClr>
                <a:schemeClr val="tx2"/>
              </a:buClr>
              <a:defRPr/>
            </a:pPr>
            <a:endParaRPr lang="en-GB" sz="1500" dirty="0">
              <a:ea typeface="+mn-lt"/>
              <a:cs typeface="Arial"/>
            </a:endParaRPr>
          </a:p>
        </p:txBody>
      </p:sp>
      <p:sp>
        <p:nvSpPr>
          <p:cNvPr id="12" name="Title 3">
            <a:extLst>
              <a:ext uri="{FF2B5EF4-FFF2-40B4-BE49-F238E27FC236}">
                <a16:creationId xmlns:a16="http://schemas.microsoft.com/office/drawing/2014/main" id="{F3D4E359-21A2-488E-B536-8ACC3FDAA02D}"/>
              </a:ext>
            </a:extLst>
          </p:cNvPr>
          <p:cNvSpPr>
            <a:spLocks noGrp="1"/>
          </p:cNvSpPr>
          <p:nvPr>
            <p:ph type="title"/>
          </p:nvPr>
        </p:nvSpPr>
        <p:spPr>
          <a:xfrm>
            <a:off x="505457" y="504763"/>
            <a:ext cx="11183564" cy="723087"/>
          </a:xfrm>
        </p:spPr>
        <p:txBody>
          <a:bodyPr/>
          <a:lstStyle/>
          <a:p>
            <a:r>
              <a:rPr lang="en-GB" sz="2349" dirty="0"/>
              <a:t>Migration Readiness Check – Analysis</a:t>
            </a:r>
            <a:br>
              <a:rPr lang="en-GB" sz="2349" dirty="0"/>
            </a:br>
            <a:r>
              <a:rPr lang="en-GB" sz="2349" dirty="0">
                <a:solidFill>
                  <a:schemeClr val="tx2"/>
                </a:solidFill>
              </a:rPr>
              <a:t>Cloud Integration </a:t>
            </a:r>
          </a:p>
        </p:txBody>
      </p:sp>
      <p:pic>
        <p:nvPicPr>
          <p:cNvPr id="13" name="Picture 12" descr="Picture 2.jpg"/>
          <p:cNvPicPr>
            <a:picLocks noChangeAspect="1"/>
          </p:cNvPicPr>
          <p:nvPr/>
        </p:nvPicPr>
        <p:blipFill>
          <a:blip r:embed="rId6"/>
          <a:stretch>
            <a:fillRect/>
          </a:stretch>
        </p:blipFill>
        <p:spPr>
          <a:xfrm>
            <a:off x="9191497" y="2628669"/>
            <a:ext cx="1748074" cy="3461047"/>
          </a:xfrm>
          <a:prstGeom prst="rect">
            <a:avLst/>
          </a:prstGeom>
        </p:spPr>
      </p:pic>
      <p:sp>
        <p:nvSpPr>
          <p:cNvPr id="5" name="TextBox 4">
            <a:extLst>
              <a:ext uri="{FF2B5EF4-FFF2-40B4-BE49-F238E27FC236}">
                <a16:creationId xmlns:a16="http://schemas.microsoft.com/office/drawing/2014/main" id="{AE4A4EBC-DFA7-FA11-0F3B-F99F64590A71}"/>
              </a:ext>
            </a:extLst>
          </p:cNvPr>
          <p:cNvSpPr txBox="1"/>
          <p:nvPr/>
        </p:nvSpPr>
        <p:spPr>
          <a:xfrm>
            <a:off x="8893422" y="2289307"/>
            <a:ext cx="2637148" cy="307777"/>
          </a:xfrm>
          <a:prstGeom prst="rect">
            <a:avLst/>
          </a:prstGeom>
          <a:noFill/>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IE" sz="1400" b="1" i="0" u="none" strike="noStrike" kern="1200" cap="none" spc="0" normalizeH="0" baseline="0" noProof="0">
                <a:ln>
                  <a:noFill/>
                </a:ln>
                <a:solidFill>
                  <a:srgbClr val="002060"/>
                </a:solidFill>
                <a:effectLst/>
                <a:uLnTx/>
                <a:uFillTx/>
                <a:latin typeface="Arial"/>
                <a:ea typeface="+mn-ea"/>
                <a:cs typeface="+mn-cs"/>
              </a:rPr>
              <a:t>Migration Tool capability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 Placeholder 7.jpg"/>
          <p:cNvPicPr>
            <a:picLocks noChangeAspect="1"/>
          </p:cNvPicPr>
          <p:nvPr/>
        </p:nvPicPr>
        <p:blipFill>
          <a:blip r:embed="rId3"/>
          <a:stretch>
            <a:fillRect/>
          </a:stretch>
        </p:blipFill>
        <p:spPr>
          <a:xfrm>
            <a:off x="1" y="3427200"/>
            <a:ext cx="12195175" cy="3430800"/>
          </a:xfrm>
          <a:prstGeom prst="rect">
            <a:avLst/>
          </a:prstGeom>
        </p:spPr>
      </p:pic>
      <p:sp>
        <p:nvSpPr>
          <p:cNvPr id="6" name="Title 5">
            <a:extLst>
              <a:ext uri="{FF2B5EF4-FFF2-40B4-BE49-F238E27FC236}">
                <a16:creationId xmlns:a16="http://schemas.microsoft.com/office/drawing/2014/main" id="{359CF709-7097-79E5-AE3D-C88BBF8D4EF9}"/>
              </a:ext>
            </a:extLst>
          </p:cNvPr>
          <p:cNvSpPr>
            <a:spLocks noGrp="1"/>
          </p:cNvSpPr>
          <p:nvPr>
            <p:ph type="ctrTitle"/>
          </p:nvPr>
        </p:nvSpPr>
        <p:spPr/>
        <p:txBody>
          <a:bodyPr/>
          <a:lstStyle/>
          <a:p>
            <a:r>
              <a:rPr lang="en-US" sz="4400" dirty="0"/>
              <a:t>Migration – </a:t>
            </a:r>
            <a:r>
              <a:rPr lang="en-US" sz="4400" dirty="0">
                <a:solidFill>
                  <a:schemeClr val="tx2"/>
                </a:solidFill>
              </a:rPr>
              <a:t>Roadmap</a:t>
            </a:r>
            <a:endParaRPr lang="en-US" b="0" dirty="0">
              <a:solidFill>
                <a:schemeClr val="tx2"/>
              </a:solidFill>
              <a:latin typeface="72 Brand Medium" panose="020B0504030603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1EFD6AC7-C294-6041-BE2C-C46605501EC3}"/>
              </a:ext>
            </a:extLst>
          </p:cNvPr>
          <p:cNvSpPr txBox="1"/>
          <p:nvPr/>
        </p:nvSpPr>
        <p:spPr>
          <a:xfrm>
            <a:off x="1395177" y="5510617"/>
            <a:ext cx="10293845" cy="307648"/>
          </a:xfrm>
          <a:prstGeom prst="rect">
            <a:avLst/>
          </a:prstGeom>
          <a:noFill/>
        </p:spPr>
        <p:txBody>
          <a:bodyPr wrap="square" lIns="0" tIns="0" rIns="0" bIns="0" rtlCol="0">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a:ln>
                  <a:noFill/>
                </a:ln>
                <a:solidFill>
                  <a:srgbClr val="000000"/>
                </a:solidFill>
                <a:effectLst/>
                <a:uLnTx/>
                <a:uFillTx/>
                <a:latin typeface="72 Brand" panose="020B0504030603020204" pitchFamily="34" charset="0"/>
                <a:ea typeface="+mn-ea"/>
                <a:cs typeface="+mn-cs"/>
              </a:rPr>
              <a:t>Migration Guides – Details</a:t>
            </a:r>
          </a:p>
        </p:txBody>
      </p:sp>
      <p:cxnSp>
        <p:nvCxnSpPr>
          <p:cNvPr id="17" name="Straight Connector 16" descr="Straight line">
            <a:extLst>
              <a:ext uri="{FF2B5EF4-FFF2-40B4-BE49-F238E27FC236}">
                <a16:creationId xmlns:a16="http://schemas.microsoft.com/office/drawing/2014/main" id="{347B782C-0BC8-4741-8B56-F925653AA91E}"/>
              </a:ext>
            </a:extLst>
          </p:cNvPr>
          <p:cNvCxnSpPr>
            <a:cxnSpLocks/>
          </p:cNvCxnSpPr>
          <p:nvPr/>
        </p:nvCxnSpPr>
        <p:spPr>
          <a:xfrm>
            <a:off x="490412" y="4966151"/>
            <a:ext cx="11208006"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496345-2F8A-D948-9469-CCB5FC32DBEF}"/>
              </a:ext>
            </a:extLst>
          </p:cNvPr>
          <p:cNvSpPr txBox="1"/>
          <p:nvPr/>
        </p:nvSpPr>
        <p:spPr>
          <a:xfrm>
            <a:off x="1395177" y="4225025"/>
            <a:ext cx="9870997" cy="307648"/>
          </a:xfrm>
          <a:prstGeom prst="rect">
            <a:avLst/>
          </a:prstGeom>
          <a:noFill/>
        </p:spPr>
        <p:txBody>
          <a:bodyPr wrap="square" lIns="0" tIns="0" rIns="0" bIns="0" rtlCol="0">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0000"/>
                </a:solidFill>
                <a:effectLst/>
                <a:uLnTx/>
                <a:uFillTx/>
                <a:latin typeface="72 Brand" panose="020B0504030603020204" pitchFamily="34" charset="0"/>
                <a:ea typeface="+mn-ea"/>
                <a:cs typeface="+mn-cs"/>
              </a:rPr>
              <a:t>Migration Roadmap &amp; Next Steps</a:t>
            </a:r>
          </a:p>
        </p:txBody>
      </p:sp>
      <p:cxnSp>
        <p:nvCxnSpPr>
          <p:cNvPr id="15" name="Straight Connector 14" descr="Straight line">
            <a:extLst>
              <a:ext uri="{FF2B5EF4-FFF2-40B4-BE49-F238E27FC236}">
                <a16:creationId xmlns:a16="http://schemas.microsoft.com/office/drawing/2014/main" id="{0C1C90C2-73A3-5A42-B386-4932ACB90F77}"/>
              </a:ext>
            </a:extLst>
          </p:cNvPr>
          <p:cNvCxnSpPr>
            <a:cxnSpLocks/>
          </p:cNvCxnSpPr>
          <p:nvPr/>
        </p:nvCxnSpPr>
        <p:spPr>
          <a:xfrm>
            <a:off x="490412" y="3671904"/>
            <a:ext cx="11208006"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2E6658-9C8D-9E40-AD14-587B6DD2FBCA}"/>
              </a:ext>
            </a:extLst>
          </p:cNvPr>
          <p:cNvSpPr txBox="1"/>
          <p:nvPr/>
        </p:nvSpPr>
        <p:spPr>
          <a:xfrm>
            <a:off x="1404570" y="2939433"/>
            <a:ext cx="9870997" cy="307648"/>
          </a:xfrm>
          <a:prstGeom prst="rect">
            <a:avLst/>
          </a:prstGeom>
          <a:noFill/>
        </p:spPr>
        <p:txBody>
          <a:bodyPr wrap="square" lIns="0" tIns="0" rIns="0" bIns="0" rtlCol="0">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0000"/>
                </a:solidFill>
                <a:effectLst/>
                <a:uLnTx/>
                <a:uFillTx/>
                <a:latin typeface="72 Brand" panose="020B0504030603020204" pitchFamily="34" charset="0"/>
                <a:ea typeface="+mn-ea"/>
                <a:cs typeface="+mn-cs"/>
              </a:rPr>
              <a:t>Migration Readiness Check – Analysis results</a:t>
            </a:r>
          </a:p>
        </p:txBody>
      </p:sp>
      <p:cxnSp>
        <p:nvCxnSpPr>
          <p:cNvPr id="7" name="Straight Connector 6" descr="Straight line">
            <a:extLst>
              <a:ext uri="{FF2B5EF4-FFF2-40B4-BE49-F238E27FC236}">
                <a16:creationId xmlns:a16="http://schemas.microsoft.com/office/drawing/2014/main" id="{AABC31F4-B2CF-684C-AB8A-ECE0FCCF854C}"/>
              </a:ext>
            </a:extLst>
          </p:cNvPr>
          <p:cNvCxnSpPr>
            <a:cxnSpLocks/>
          </p:cNvCxnSpPr>
          <p:nvPr/>
        </p:nvCxnSpPr>
        <p:spPr>
          <a:xfrm>
            <a:off x="490412" y="2398003"/>
            <a:ext cx="11208006" cy="0"/>
          </a:xfrm>
          <a:prstGeom prst="line">
            <a:avLst/>
          </a:prstGeom>
          <a:ln w="19050" cap="rnd">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43FB1E2-2A51-9E49-96FF-CCFD6C6CA0D7}"/>
              </a:ext>
            </a:extLst>
          </p:cNvPr>
          <p:cNvSpPr txBox="1"/>
          <p:nvPr/>
        </p:nvSpPr>
        <p:spPr>
          <a:xfrm>
            <a:off x="1404571" y="1653841"/>
            <a:ext cx="9870997" cy="307648"/>
          </a:xfrm>
          <a:prstGeom prst="rect">
            <a:avLst/>
          </a:prstGeom>
          <a:noFill/>
        </p:spPr>
        <p:txBody>
          <a:bodyPr wrap="square" lIns="0" tIns="0" rIns="0" bIns="0" rtlCol="0">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0000"/>
                </a:solidFill>
                <a:effectLst/>
                <a:uLnTx/>
                <a:uFillTx/>
                <a:latin typeface="72 Brand" panose="020B0504030603020204" pitchFamily="34" charset="0"/>
                <a:ea typeface="+mn-ea"/>
                <a:cs typeface="+mn-cs"/>
              </a:rPr>
              <a:t>Introduction &amp; Management Summary</a:t>
            </a:r>
          </a:p>
        </p:txBody>
      </p:sp>
      <p:sp>
        <p:nvSpPr>
          <p:cNvPr id="2" name="Title 1">
            <a:extLst>
              <a:ext uri="{FF2B5EF4-FFF2-40B4-BE49-F238E27FC236}">
                <a16:creationId xmlns:a16="http://schemas.microsoft.com/office/drawing/2014/main" id="{A4936ECB-05AC-A74B-96D9-76DA733C57B5}"/>
              </a:ext>
            </a:extLst>
          </p:cNvPr>
          <p:cNvSpPr>
            <a:spLocks noGrp="1"/>
          </p:cNvSpPr>
          <p:nvPr>
            <p:ph type="title"/>
          </p:nvPr>
        </p:nvSpPr>
        <p:spPr/>
        <p:txBody>
          <a:bodyPr/>
          <a:lstStyle/>
          <a:p>
            <a:r>
              <a:rPr lang="en-US" sz="2399" kern="0" dirty="0">
                <a:ea typeface="Arial Unicode MS" pitchFamily="34" charset="-128"/>
                <a:cs typeface="Arial Unicode MS" pitchFamily="34" charset="-128"/>
              </a:rPr>
              <a:t>Agenda</a:t>
            </a:r>
            <a:endParaRPr lang="en-US" dirty="0"/>
          </a:p>
        </p:txBody>
      </p:sp>
      <p:sp>
        <p:nvSpPr>
          <p:cNvPr id="3" name="TextBox 2">
            <a:extLst>
              <a:ext uri="{FF2B5EF4-FFF2-40B4-BE49-F238E27FC236}">
                <a16:creationId xmlns:a16="http://schemas.microsoft.com/office/drawing/2014/main" id="{C9437E43-F7BA-B04E-3E8E-AD215977E271}"/>
              </a:ext>
            </a:extLst>
          </p:cNvPr>
          <p:cNvSpPr txBox="1"/>
          <p:nvPr/>
        </p:nvSpPr>
        <p:spPr>
          <a:xfrm>
            <a:off x="504694" y="1299967"/>
            <a:ext cx="683700" cy="10153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6598" b="1" i="0" u="none" strike="noStrike" kern="0" cap="none" spc="0" normalizeH="0" baseline="0" noProof="0" dirty="0">
                <a:ln>
                  <a:noFill/>
                </a:ln>
                <a:solidFill>
                  <a:srgbClr val="1B90FF"/>
                </a:solidFill>
                <a:effectLst/>
                <a:uLnTx/>
                <a:uFillTx/>
                <a:latin typeface="72 Brand Black" panose="020B0504030603020204" pitchFamily="34" charset="0"/>
                <a:ea typeface="Arial Unicode MS" pitchFamily="34" charset="-128"/>
                <a:cs typeface="Arial Unicode MS" pitchFamily="34" charset="-128"/>
              </a:rPr>
              <a:t>1</a:t>
            </a:r>
          </a:p>
        </p:txBody>
      </p:sp>
      <p:sp>
        <p:nvSpPr>
          <p:cNvPr id="4" name="TextBox 3">
            <a:extLst>
              <a:ext uri="{FF2B5EF4-FFF2-40B4-BE49-F238E27FC236}">
                <a16:creationId xmlns:a16="http://schemas.microsoft.com/office/drawing/2014/main" id="{2820BB62-7AB4-BF5B-E0D1-2751D54F7759}"/>
              </a:ext>
            </a:extLst>
          </p:cNvPr>
          <p:cNvSpPr txBox="1"/>
          <p:nvPr/>
        </p:nvSpPr>
        <p:spPr>
          <a:xfrm>
            <a:off x="504694" y="2585559"/>
            <a:ext cx="683700" cy="10153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6598" b="1" i="0" u="none" strike="noStrike" kern="0" cap="none" spc="0" normalizeH="0" baseline="0" noProof="0" dirty="0">
                <a:ln>
                  <a:noFill/>
                </a:ln>
                <a:solidFill>
                  <a:srgbClr val="1B90FF"/>
                </a:solidFill>
                <a:effectLst/>
                <a:uLnTx/>
                <a:uFillTx/>
                <a:latin typeface="72 Brand Black" panose="020B0504030603020204" pitchFamily="34" charset="0"/>
                <a:ea typeface="Arial Unicode MS" pitchFamily="34" charset="-128"/>
                <a:cs typeface="Arial Unicode MS" pitchFamily="34" charset="-128"/>
              </a:rPr>
              <a:t>2</a:t>
            </a:r>
          </a:p>
        </p:txBody>
      </p:sp>
      <p:sp>
        <p:nvSpPr>
          <p:cNvPr id="5" name="TextBox 4">
            <a:extLst>
              <a:ext uri="{FF2B5EF4-FFF2-40B4-BE49-F238E27FC236}">
                <a16:creationId xmlns:a16="http://schemas.microsoft.com/office/drawing/2014/main" id="{23BB0380-88A7-0962-1BCE-10298AFC6455}"/>
              </a:ext>
            </a:extLst>
          </p:cNvPr>
          <p:cNvSpPr txBox="1"/>
          <p:nvPr/>
        </p:nvSpPr>
        <p:spPr>
          <a:xfrm>
            <a:off x="504694" y="3871151"/>
            <a:ext cx="683700" cy="10153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6598" b="1" i="0" u="none" strike="noStrike" kern="0" cap="none" spc="0" normalizeH="0" baseline="0" noProof="0" dirty="0">
                <a:ln>
                  <a:noFill/>
                </a:ln>
                <a:solidFill>
                  <a:srgbClr val="1B90FF"/>
                </a:solidFill>
                <a:effectLst/>
                <a:uLnTx/>
                <a:uFillTx/>
                <a:latin typeface="72 Brand Black" panose="020B0504030603020204" pitchFamily="34" charset="0"/>
                <a:ea typeface="Arial Unicode MS" pitchFamily="34" charset="-128"/>
                <a:cs typeface="Arial Unicode MS" pitchFamily="34" charset="-128"/>
              </a:rPr>
              <a:t>3</a:t>
            </a:r>
          </a:p>
        </p:txBody>
      </p:sp>
      <p:sp>
        <p:nvSpPr>
          <p:cNvPr id="6" name="TextBox 5">
            <a:extLst>
              <a:ext uri="{FF2B5EF4-FFF2-40B4-BE49-F238E27FC236}">
                <a16:creationId xmlns:a16="http://schemas.microsoft.com/office/drawing/2014/main" id="{3C1E9B7C-80CB-5CC2-EF29-D93EF163FB71}"/>
              </a:ext>
            </a:extLst>
          </p:cNvPr>
          <p:cNvSpPr txBox="1"/>
          <p:nvPr/>
        </p:nvSpPr>
        <p:spPr>
          <a:xfrm>
            <a:off x="504694" y="5156743"/>
            <a:ext cx="683700" cy="1015399"/>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6598" b="1" i="0" u="none" strike="noStrike" kern="0" cap="none" spc="0" normalizeH="0" baseline="0" noProof="0" dirty="0">
                <a:ln>
                  <a:noFill/>
                </a:ln>
                <a:solidFill>
                  <a:srgbClr val="1B90FF"/>
                </a:solidFill>
                <a:effectLst/>
                <a:uLnTx/>
                <a:uFillTx/>
                <a:latin typeface="72 Brand Black" panose="020B0504030603020204" pitchFamily="34" charset="0"/>
                <a:ea typeface="Arial Unicode MS" pitchFamily="34" charset="-128"/>
                <a:cs typeface="Arial Unicode MS" pitchFamily="34" charset="-128"/>
              </a:rPr>
              <a:t>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DEF183-D394-436B-87FC-B54F61ADEBA8}"/>
              </a:ext>
            </a:extLst>
          </p:cNvPr>
          <p:cNvSpPr>
            <a:spLocks noGrp="1"/>
          </p:cNvSpPr>
          <p:nvPr>
            <p:ph type="title"/>
          </p:nvPr>
        </p:nvSpPr>
        <p:spPr>
          <a:xfrm>
            <a:off x="375651" y="524832"/>
            <a:ext cx="11177741" cy="369044"/>
          </a:xfrm>
        </p:spPr>
        <p:txBody>
          <a:bodyPr/>
          <a:lstStyle/>
          <a:p>
            <a:r>
              <a:rPr lang="en-US" dirty="0"/>
              <a:t>Building Migration Roadmap</a:t>
            </a:r>
          </a:p>
        </p:txBody>
      </p:sp>
      <p:cxnSp>
        <p:nvCxnSpPr>
          <p:cNvPr id="35" name="Straight Connector 34">
            <a:extLst>
              <a:ext uri="{FF2B5EF4-FFF2-40B4-BE49-F238E27FC236}">
                <a16:creationId xmlns:a16="http://schemas.microsoft.com/office/drawing/2014/main" id="{50E4133E-6F65-4A4D-A29C-926CE29B5EA0}"/>
              </a:ext>
            </a:extLst>
          </p:cNvPr>
          <p:cNvCxnSpPr>
            <a:cxnSpLocks/>
          </p:cNvCxnSpPr>
          <p:nvPr/>
        </p:nvCxnSpPr>
        <p:spPr>
          <a:xfrm flipH="1">
            <a:off x="-1288" y="3561735"/>
            <a:ext cx="741778"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390E5A5-D33F-435C-B740-9C9A6E1094AC}"/>
              </a:ext>
            </a:extLst>
          </p:cNvPr>
          <p:cNvCxnSpPr>
            <a:cxnSpLocks/>
          </p:cNvCxnSpPr>
          <p:nvPr/>
        </p:nvCxnSpPr>
        <p:spPr>
          <a:xfrm>
            <a:off x="11453334" y="3561735"/>
            <a:ext cx="731035" cy="0"/>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DD06FC-1484-4B66-BED9-4A4AF6D1F0C6}"/>
              </a:ext>
            </a:extLst>
          </p:cNvPr>
          <p:cNvCxnSpPr>
            <a:cxnSpLocks/>
            <a:endCxn id="53" idx="2"/>
          </p:cNvCxnSpPr>
          <p:nvPr/>
        </p:nvCxnSpPr>
        <p:spPr>
          <a:xfrm flipV="1">
            <a:off x="1398346" y="2799000"/>
            <a:ext cx="2319" cy="522137"/>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E9C00CD-6463-468D-BE2A-8CA8E492F09E}"/>
              </a:ext>
            </a:extLst>
          </p:cNvPr>
          <p:cNvSpPr txBox="1"/>
          <p:nvPr/>
        </p:nvSpPr>
        <p:spPr>
          <a:xfrm>
            <a:off x="156811" y="1507010"/>
            <a:ext cx="2487711" cy="1291989"/>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Existing Setup </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Identify the services activated and consumed in Neo</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Evaluate the applications and the use to draw migration road map</a:t>
            </a:r>
          </a:p>
        </p:txBody>
      </p:sp>
      <p:cxnSp>
        <p:nvCxnSpPr>
          <p:cNvPr id="58" name="Straight Connector 57">
            <a:extLst>
              <a:ext uri="{FF2B5EF4-FFF2-40B4-BE49-F238E27FC236}">
                <a16:creationId xmlns:a16="http://schemas.microsoft.com/office/drawing/2014/main" id="{0FAF3C0A-39B9-4D26-9AC0-F5EAEDB9C7B4}"/>
              </a:ext>
            </a:extLst>
          </p:cNvPr>
          <p:cNvCxnSpPr>
            <a:cxnSpLocks/>
          </p:cNvCxnSpPr>
          <p:nvPr/>
        </p:nvCxnSpPr>
        <p:spPr>
          <a:xfrm flipV="1">
            <a:off x="3288589" y="3802343"/>
            <a:ext cx="0" cy="427351"/>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9E1EFF-61C8-4BF8-9764-BBDA0CE99BAC}"/>
              </a:ext>
            </a:extLst>
          </p:cNvPr>
          <p:cNvCxnSpPr>
            <a:cxnSpLocks/>
            <a:endCxn id="43" idx="2"/>
          </p:cNvCxnSpPr>
          <p:nvPr/>
        </p:nvCxnSpPr>
        <p:spPr>
          <a:xfrm flipV="1">
            <a:off x="5157198" y="2803937"/>
            <a:ext cx="1" cy="517196"/>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516A7A0-4637-4023-985A-8A6748E64F19}"/>
              </a:ext>
            </a:extLst>
          </p:cNvPr>
          <p:cNvCxnSpPr>
            <a:cxnSpLocks/>
            <a:stCxn id="54" idx="0"/>
          </p:cNvCxnSpPr>
          <p:nvPr/>
        </p:nvCxnSpPr>
        <p:spPr>
          <a:xfrm flipH="1" flipV="1">
            <a:off x="7039707" y="3802343"/>
            <a:ext cx="1" cy="481208"/>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AB71A4-D534-4FB3-BCFC-7CE89721A3F8}"/>
              </a:ext>
            </a:extLst>
          </p:cNvPr>
          <p:cNvCxnSpPr>
            <a:cxnSpLocks/>
            <a:endCxn id="69" idx="2"/>
          </p:cNvCxnSpPr>
          <p:nvPr/>
        </p:nvCxnSpPr>
        <p:spPr>
          <a:xfrm flipH="1" flipV="1">
            <a:off x="8916050" y="3034711"/>
            <a:ext cx="1" cy="286423"/>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8F3F45D-3418-4607-A472-BB3E059C28C3}"/>
              </a:ext>
            </a:extLst>
          </p:cNvPr>
          <p:cNvSpPr txBox="1"/>
          <p:nvPr/>
        </p:nvSpPr>
        <p:spPr>
          <a:xfrm>
            <a:off x="7677861" y="2019312"/>
            <a:ext cx="2476376" cy="1015399"/>
          </a:xfrm>
          <a:prstGeom prst="rect">
            <a:avLst/>
          </a:prstGeom>
          <a:noFill/>
        </p:spPr>
        <p:txBody>
          <a:bodyPr wrap="square" lIns="0" tIns="0" rIns="0" bIns="0" rtlCol="0">
            <a:spAutoFit/>
          </a:bodyPr>
          <a:lstStyle>
            <a:defPPr>
              <a:defRPr lang="de-DE"/>
            </a:defPPr>
            <a:lvl1pPr marL="285750" indent="-285750" fontAlgn="base">
              <a:spcBef>
                <a:spcPct val="50000"/>
              </a:spcBef>
              <a:spcAft>
                <a:spcPct val="0"/>
              </a:spcAft>
              <a:buClr>
                <a:schemeClr val="tx1"/>
              </a:buClr>
              <a:buSzPct val="80000"/>
              <a:buFont typeface="Wingdings" panose="05000000000000000000" pitchFamily="2" charset="2"/>
              <a:buChar char="§"/>
              <a:defRPr sz="1200" kern="0">
                <a:ea typeface="Arial Unicode MS" pitchFamily="34" charset="-128"/>
                <a:cs typeface="Arial Unicode MS" pitchFamily="34" charset="-128"/>
              </a:defRPr>
            </a:lvl1pPr>
          </a:lstStyle>
          <a:p>
            <a:pPr marL="0" marR="0" lvl="0" indent="0"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None/>
              <a:tabLst/>
              <a:defRPr/>
            </a:pPr>
            <a:r>
              <a:rPr kumimoji="0" lang="en-US" sz="1200" b="1"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Adjust consumer &amp; E2E testing</a:t>
            </a:r>
          </a:p>
          <a:p>
            <a:pPr marL="285664" marR="0" lvl="0" indent="-285664"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Adjust your backends or consumer systems to multi-cloud subaccount service/application</a:t>
            </a:r>
          </a:p>
        </p:txBody>
      </p:sp>
      <p:sp>
        <p:nvSpPr>
          <p:cNvPr id="41" name="TextBox 40">
            <a:extLst>
              <a:ext uri="{FF2B5EF4-FFF2-40B4-BE49-F238E27FC236}">
                <a16:creationId xmlns:a16="http://schemas.microsoft.com/office/drawing/2014/main" id="{2D114234-5A13-4C43-9A5C-CD911A2656BD}"/>
              </a:ext>
            </a:extLst>
          </p:cNvPr>
          <p:cNvSpPr txBox="1"/>
          <p:nvPr/>
        </p:nvSpPr>
        <p:spPr>
          <a:xfrm>
            <a:off x="2016923" y="4283552"/>
            <a:ext cx="2521697" cy="1845697"/>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80000"/>
              <a:buFontTx/>
              <a:buNone/>
              <a:tabLst/>
              <a:defRPr/>
            </a:pPr>
            <a:r>
              <a:rPr kumimoji="0" lang="en-US" sz="1200" b="1"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Migration Strategy and plan </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Identify the tools available from migration pack</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Plan for the manual effort required</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Define the migration path and migration scripts</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Side-by-Side Migration Strategy</a:t>
            </a:r>
          </a:p>
        </p:txBody>
      </p:sp>
      <p:sp>
        <p:nvSpPr>
          <p:cNvPr id="43" name="TextBox 42">
            <a:extLst>
              <a:ext uri="{FF2B5EF4-FFF2-40B4-BE49-F238E27FC236}">
                <a16:creationId xmlns:a16="http://schemas.microsoft.com/office/drawing/2014/main" id="{C3954749-B7FE-4D58-9F58-AC57B6C104B1}"/>
              </a:ext>
            </a:extLst>
          </p:cNvPr>
          <p:cNvSpPr txBox="1"/>
          <p:nvPr/>
        </p:nvSpPr>
        <p:spPr>
          <a:xfrm>
            <a:off x="3686348" y="1234687"/>
            <a:ext cx="2941701" cy="1569251"/>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80000"/>
              <a:buFontTx/>
              <a:buNone/>
              <a:tabLst/>
              <a:defRPr/>
            </a:pPr>
            <a:r>
              <a:rPr kumimoji="0" lang="en-US" sz="120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Prepare people, data &amp; environments</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Set up your multi-cloud environment</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Enable and configure the required services</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Recreate(reconfigure) or Export &amp; Import the objects either manually or using the migration packs</a:t>
            </a:r>
          </a:p>
        </p:txBody>
      </p:sp>
      <p:sp>
        <p:nvSpPr>
          <p:cNvPr id="54" name="TextBox 53">
            <a:extLst>
              <a:ext uri="{FF2B5EF4-FFF2-40B4-BE49-F238E27FC236}">
                <a16:creationId xmlns:a16="http://schemas.microsoft.com/office/drawing/2014/main" id="{45960FD2-5AAF-4D34-91D0-A9B3E94F6B14}"/>
              </a:ext>
            </a:extLst>
          </p:cNvPr>
          <p:cNvSpPr txBox="1"/>
          <p:nvPr/>
        </p:nvSpPr>
        <p:spPr>
          <a:xfrm>
            <a:off x="5778859" y="4283551"/>
            <a:ext cx="2521697" cy="830997"/>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80000"/>
              <a:buFontTx/>
              <a:buNone/>
              <a:tabLst/>
              <a:defRPr/>
            </a:pPr>
            <a:r>
              <a:rPr kumimoji="0" lang="en-US" sz="1200" b="1"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Test Locally</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Pilot or test drive the application/ services in multi-cloud</a:t>
            </a:r>
          </a:p>
        </p:txBody>
      </p:sp>
      <p:cxnSp>
        <p:nvCxnSpPr>
          <p:cNvPr id="77" name="Straight Connector 76">
            <a:extLst>
              <a:ext uri="{FF2B5EF4-FFF2-40B4-BE49-F238E27FC236}">
                <a16:creationId xmlns:a16="http://schemas.microsoft.com/office/drawing/2014/main" id="{05C8595F-C19E-4D34-9978-6346C1948A84}"/>
              </a:ext>
            </a:extLst>
          </p:cNvPr>
          <p:cNvCxnSpPr>
            <a:cxnSpLocks/>
            <a:stCxn id="78" idx="0"/>
          </p:cNvCxnSpPr>
          <p:nvPr/>
        </p:nvCxnSpPr>
        <p:spPr>
          <a:xfrm flipV="1">
            <a:off x="10795477" y="3802343"/>
            <a:ext cx="0" cy="481209"/>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53C6D11-9844-42FF-BDC7-D8710D87C6C4}"/>
              </a:ext>
            </a:extLst>
          </p:cNvPr>
          <p:cNvSpPr txBox="1"/>
          <p:nvPr/>
        </p:nvSpPr>
        <p:spPr>
          <a:xfrm>
            <a:off x="9534629" y="4283553"/>
            <a:ext cx="2521697" cy="1291989"/>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80000"/>
              <a:buFontTx/>
              <a:buNone/>
              <a:tabLst/>
              <a:defRPr/>
            </a:pPr>
            <a:r>
              <a:rPr kumimoji="0" lang="en-US" sz="1200" b="1"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Go-Live support &amp; Hyper care</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Launch and monitor your application/services from multi-cloud  environment</a:t>
            </a:r>
          </a:p>
          <a:p>
            <a:pPr marL="285492" marR="0" lvl="0" indent="-285492" algn="l" defTabSz="1088449"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200"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De-commission older tenants post cool-off period.</a:t>
            </a:r>
          </a:p>
        </p:txBody>
      </p:sp>
      <p:sp>
        <p:nvSpPr>
          <p:cNvPr id="16" name="Rectangle 15">
            <a:extLst>
              <a:ext uri="{FF2B5EF4-FFF2-40B4-BE49-F238E27FC236}">
                <a16:creationId xmlns:a16="http://schemas.microsoft.com/office/drawing/2014/main" id="{9609411E-B984-1709-F98D-C8306D4CA964}"/>
              </a:ext>
            </a:extLst>
          </p:cNvPr>
          <p:cNvSpPr/>
          <p:nvPr/>
        </p:nvSpPr>
        <p:spPr bwMode="gray">
          <a:xfrm>
            <a:off x="738903" y="3321133"/>
            <a:ext cx="1315707" cy="481209"/>
          </a:xfrm>
          <a:prstGeom prst="rect">
            <a:avLst/>
          </a:prstGeom>
          <a:solidFill>
            <a:srgbClr val="008FD3"/>
          </a:solidFill>
          <a:ln w="25400" algn="ctr">
            <a:solidFill>
              <a:srgbClr val="000000"/>
            </a:solidFill>
            <a:miter lim="800000"/>
            <a:headEnd/>
            <a:tailEnd/>
          </a:ln>
        </p:spPr>
        <p:txBody>
          <a:bodyPr lIns="89931" tIns="71943" rIns="89931" bIns="71943" rtlCol="0" anchor="ct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72 Brand"/>
                <a:ea typeface="Arial Unicode MS" pitchFamily="34" charset="-128"/>
                <a:cs typeface="Arial Unicode MS" pitchFamily="34" charset="-128"/>
              </a:rPr>
              <a:t>Evaluate</a:t>
            </a:r>
          </a:p>
        </p:txBody>
      </p:sp>
      <p:sp>
        <p:nvSpPr>
          <p:cNvPr id="17" name="Rectangle 16">
            <a:extLst>
              <a:ext uri="{FF2B5EF4-FFF2-40B4-BE49-F238E27FC236}">
                <a16:creationId xmlns:a16="http://schemas.microsoft.com/office/drawing/2014/main" id="{47F155F1-438C-222E-F9A8-F3FDDCECAF29}"/>
              </a:ext>
            </a:extLst>
          </p:cNvPr>
          <p:cNvSpPr/>
          <p:nvPr/>
        </p:nvSpPr>
        <p:spPr bwMode="gray">
          <a:xfrm>
            <a:off x="2618330" y="3321133"/>
            <a:ext cx="1315707" cy="481209"/>
          </a:xfrm>
          <a:prstGeom prst="rect">
            <a:avLst/>
          </a:prstGeom>
          <a:gradFill flip="none" rotWithShape="1">
            <a:gsLst>
              <a:gs pos="78000">
                <a:srgbClr val="008FD3"/>
              </a:gs>
              <a:gs pos="100000">
                <a:srgbClr val="4FB81C"/>
              </a:gs>
              <a:gs pos="100000">
                <a:srgbClr val="4FB81C"/>
              </a:gs>
            </a:gsLst>
            <a:lin ang="0" scaled="1"/>
            <a:tileRect/>
          </a:gradFill>
          <a:ln w="25400" algn="ctr">
            <a:solidFill>
              <a:srgbClr val="000000"/>
            </a:solidFill>
            <a:miter lim="800000"/>
            <a:headEnd/>
            <a:tailEnd/>
          </a:ln>
        </p:spPr>
        <p:txBody>
          <a:bodyPr rot="0" spcFirstLastPara="0" vertOverflow="overflow" horzOverflow="overflow" vert="horz" wrap="square" lIns="89931" tIns="71943" rIns="89931" bIns="71943" numCol="1" spcCol="0" rtlCol="0" fromWordArt="0" anchor="ctr" anchorCtr="0" forceAA="0" compatLnSpc="1">
            <a:prstTxWarp prst="textNoShape">
              <a:avLst/>
            </a:prstTxWarp>
            <a:noAutofit/>
          </a:body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72 Brand"/>
                <a:ea typeface="Arial Unicode MS" pitchFamily="34" charset="-128"/>
                <a:cs typeface="+mn-cs"/>
              </a:rPr>
              <a:t>Plan</a:t>
            </a:r>
          </a:p>
        </p:txBody>
      </p:sp>
      <p:sp>
        <p:nvSpPr>
          <p:cNvPr id="18" name="Rectangle 17">
            <a:extLst>
              <a:ext uri="{FF2B5EF4-FFF2-40B4-BE49-F238E27FC236}">
                <a16:creationId xmlns:a16="http://schemas.microsoft.com/office/drawing/2014/main" id="{87E0C3FB-F758-4152-6F0D-742976E3E112}"/>
              </a:ext>
            </a:extLst>
          </p:cNvPr>
          <p:cNvSpPr/>
          <p:nvPr/>
        </p:nvSpPr>
        <p:spPr bwMode="gray">
          <a:xfrm>
            <a:off x="4497756" y="3321133"/>
            <a:ext cx="1315707" cy="481209"/>
          </a:xfrm>
          <a:prstGeom prst="rect">
            <a:avLst/>
          </a:prstGeom>
          <a:gradFill flip="none" rotWithShape="1">
            <a:gsLst>
              <a:gs pos="48000">
                <a:srgbClr val="008FD3"/>
              </a:gs>
              <a:gs pos="100000">
                <a:srgbClr val="4FB81C"/>
              </a:gs>
              <a:gs pos="100000">
                <a:srgbClr val="4FB81C"/>
              </a:gs>
            </a:gsLst>
            <a:lin ang="0" scaled="1"/>
            <a:tileRect/>
          </a:gradFill>
          <a:ln w="25400" algn="ctr">
            <a:solidFill>
              <a:srgbClr val="000000"/>
            </a:solidFill>
            <a:miter lim="800000"/>
            <a:headEnd/>
            <a:tailEnd/>
          </a:ln>
        </p:spPr>
        <p:txBody>
          <a:bodyPr rot="0" spcFirstLastPara="0" vertOverflow="overflow" horzOverflow="overflow" vert="horz" wrap="square" lIns="89931" tIns="71943" rIns="89931" bIns="71943" numCol="1" spcCol="0" rtlCol="0" fromWordArt="0" anchor="ctr" anchorCtr="0" forceAA="0" compatLnSpc="1">
            <a:prstTxWarp prst="textNoShape">
              <a:avLst/>
            </a:prstTxWarp>
            <a:noAutofit/>
          </a:body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72 Brand"/>
                <a:ea typeface="Arial Unicode MS" pitchFamily="34" charset="-128"/>
                <a:cs typeface="+mn-cs"/>
              </a:rPr>
              <a:t>Prep</a:t>
            </a:r>
          </a:p>
        </p:txBody>
      </p:sp>
      <p:sp>
        <p:nvSpPr>
          <p:cNvPr id="19" name="Rectangle 18">
            <a:extLst>
              <a:ext uri="{FF2B5EF4-FFF2-40B4-BE49-F238E27FC236}">
                <a16:creationId xmlns:a16="http://schemas.microsoft.com/office/drawing/2014/main" id="{29747486-BEDE-AB1D-A73C-73777CE5DA31}"/>
              </a:ext>
            </a:extLst>
          </p:cNvPr>
          <p:cNvSpPr/>
          <p:nvPr/>
        </p:nvSpPr>
        <p:spPr bwMode="gray">
          <a:xfrm>
            <a:off x="6380266" y="3321133"/>
            <a:ext cx="1315707" cy="481209"/>
          </a:xfrm>
          <a:prstGeom prst="rect">
            <a:avLst/>
          </a:prstGeom>
          <a:gradFill flip="none" rotWithShape="1">
            <a:gsLst>
              <a:gs pos="8000">
                <a:srgbClr val="008FD3"/>
              </a:gs>
              <a:gs pos="100000">
                <a:srgbClr val="4FB81C"/>
              </a:gs>
              <a:gs pos="100000">
                <a:srgbClr val="4FB81C"/>
              </a:gs>
            </a:gsLst>
            <a:lin ang="0" scaled="1"/>
            <a:tileRect/>
          </a:gradFill>
          <a:ln w="25400" algn="ctr">
            <a:solidFill>
              <a:srgbClr val="000000"/>
            </a:solidFill>
            <a:miter lim="800000"/>
            <a:headEnd/>
            <a:tailEnd/>
          </a:ln>
        </p:spPr>
        <p:txBody>
          <a:bodyPr rot="0" spcFirstLastPara="0" vertOverflow="overflow" horzOverflow="overflow" vert="horz" wrap="square" lIns="89931" tIns="71943" rIns="89931" bIns="71943" numCol="1" spcCol="0" rtlCol="0" fromWordArt="0" anchor="ctr" anchorCtr="0" forceAA="0" compatLnSpc="1">
            <a:prstTxWarp prst="textNoShape">
              <a:avLst/>
            </a:prstTxWarp>
            <a:noAutofit/>
          </a:body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72 Brand"/>
                <a:ea typeface="Arial Unicode MS" pitchFamily="34" charset="-128"/>
                <a:cs typeface="+mn-cs"/>
              </a:rPr>
              <a:t>Test</a:t>
            </a:r>
          </a:p>
        </p:txBody>
      </p:sp>
      <p:sp>
        <p:nvSpPr>
          <p:cNvPr id="20" name="Rectangle 19">
            <a:extLst>
              <a:ext uri="{FF2B5EF4-FFF2-40B4-BE49-F238E27FC236}">
                <a16:creationId xmlns:a16="http://schemas.microsoft.com/office/drawing/2014/main" id="{57B0CC85-D277-5692-C816-87DB61CC2BFF}"/>
              </a:ext>
            </a:extLst>
          </p:cNvPr>
          <p:cNvSpPr/>
          <p:nvPr/>
        </p:nvSpPr>
        <p:spPr bwMode="gray">
          <a:xfrm>
            <a:off x="8256609" y="3321133"/>
            <a:ext cx="1315707" cy="481209"/>
          </a:xfrm>
          <a:prstGeom prst="rect">
            <a:avLst/>
          </a:prstGeom>
          <a:gradFill flip="none" rotWithShape="1">
            <a:gsLst>
              <a:gs pos="3000">
                <a:srgbClr val="008FD3"/>
              </a:gs>
              <a:gs pos="100000">
                <a:srgbClr val="4FB81C"/>
              </a:gs>
              <a:gs pos="36000">
                <a:srgbClr val="4FB81C"/>
              </a:gs>
            </a:gsLst>
            <a:lin ang="0" scaled="1"/>
            <a:tileRect/>
          </a:gradFill>
          <a:ln w="25400" algn="ctr">
            <a:solidFill>
              <a:srgbClr val="000000"/>
            </a:solidFill>
            <a:miter lim="800000"/>
            <a:headEnd/>
            <a:tailEnd/>
          </a:ln>
        </p:spPr>
        <p:txBody>
          <a:bodyPr rot="0" spcFirstLastPara="0" vertOverflow="overflow" horzOverflow="overflow" vert="horz" wrap="square" lIns="89931" tIns="71943" rIns="89931" bIns="71943" numCol="1" spcCol="0" rtlCol="0" fromWordArt="0" anchor="ctr" anchorCtr="0" forceAA="0" compatLnSpc="1">
            <a:prstTxWarp prst="textNoShape">
              <a:avLst/>
            </a:prstTxWarp>
            <a:noAutofit/>
          </a:body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72 Brand"/>
                <a:ea typeface="Arial Unicode MS" pitchFamily="34" charset="-128"/>
                <a:cs typeface="+mn-cs"/>
              </a:rPr>
              <a:t>Migrate</a:t>
            </a:r>
          </a:p>
        </p:txBody>
      </p:sp>
      <p:sp>
        <p:nvSpPr>
          <p:cNvPr id="21" name="Rectangle 20">
            <a:extLst>
              <a:ext uri="{FF2B5EF4-FFF2-40B4-BE49-F238E27FC236}">
                <a16:creationId xmlns:a16="http://schemas.microsoft.com/office/drawing/2014/main" id="{FBAB65F4-EAD0-F8FF-5594-E10DBF4F367B}"/>
              </a:ext>
            </a:extLst>
          </p:cNvPr>
          <p:cNvSpPr/>
          <p:nvPr/>
        </p:nvSpPr>
        <p:spPr bwMode="gray">
          <a:xfrm>
            <a:off x="10136036" y="3321133"/>
            <a:ext cx="1315707" cy="481209"/>
          </a:xfrm>
          <a:prstGeom prst="rect">
            <a:avLst/>
          </a:prstGeom>
          <a:solidFill>
            <a:srgbClr val="4FB81C"/>
          </a:solidFill>
          <a:ln w="25400" algn="ctr">
            <a:solidFill>
              <a:srgbClr val="000000"/>
            </a:solidFill>
            <a:miter lim="800000"/>
            <a:headEnd/>
            <a:tailEnd/>
          </a:ln>
        </p:spPr>
        <p:txBody>
          <a:bodyPr rot="0" spcFirstLastPara="0" vertOverflow="overflow" horzOverflow="overflow" vert="horz" wrap="square" lIns="89931" tIns="71943" rIns="89931" bIns="71943" numCol="1" spcCol="0" rtlCol="0" fromWordArt="0" anchor="ctr" anchorCtr="0" forceAA="0" compatLnSpc="1">
            <a:prstTxWarp prst="textNoShape">
              <a:avLst/>
            </a:prstTxWarp>
            <a:noAutofit/>
          </a:bodyPr>
          <a:lstStyle/>
          <a:p>
            <a:pPr marL="0" marR="0" lvl="0" indent="0" algn="ctr" defTabSz="913578"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FFFFFF"/>
                </a:solidFill>
                <a:effectLst/>
                <a:uLnTx/>
                <a:uFillTx/>
                <a:latin typeface="72 Brand"/>
                <a:ea typeface="Arial Unicode MS" pitchFamily="34" charset="-128"/>
                <a:cs typeface="+mn-cs"/>
              </a:rPr>
              <a:t>Live</a:t>
            </a:r>
          </a:p>
        </p:txBody>
      </p:sp>
      <p:cxnSp>
        <p:nvCxnSpPr>
          <p:cNvPr id="22" name="Straight Connector 21">
            <a:extLst>
              <a:ext uri="{FF2B5EF4-FFF2-40B4-BE49-F238E27FC236}">
                <a16:creationId xmlns:a16="http://schemas.microsoft.com/office/drawing/2014/main" id="{5780D514-5235-DEB1-8E45-48B5E8F3A412}"/>
              </a:ext>
            </a:extLst>
          </p:cNvPr>
          <p:cNvCxnSpPr>
            <a:cxnSpLocks/>
            <a:stCxn id="17" idx="1"/>
            <a:endCxn id="16" idx="3"/>
          </p:cNvCxnSpPr>
          <p:nvPr/>
        </p:nvCxnSpPr>
        <p:spPr>
          <a:xfrm flipH="1">
            <a:off x="2054612" y="3561735"/>
            <a:ext cx="563718" cy="0"/>
          </a:xfrm>
          <a:prstGeom prst="line">
            <a:avLst/>
          </a:prstGeom>
          <a:noFill/>
          <a:ln w="25400" cap="flat" cmpd="sng" algn="ctr">
            <a:solidFill>
              <a:srgbClr val="000000"/>
            </a:solidFill>
            <a:prstDash val="solid"/>
            <a:headEnd type="none" w="med" len="med"/>
            <a:tailEnd type="none" w="med" len="med"/>
          </a:ln>
          <a:effectLst/>
        </p:spPr>
      </p:cxnSp>
      <p:cxnSp>
        <p:nvCxnSpPr>
          <p:cNvPr id="23" name="Straight Connector 22">
            <a:extLst>
              <a:ext uri="{FF2B5EF4-FFF2-40B4-BE49-F238E27FC236}">
                <a16:creationId xmlns:a16="http://schemas.microsoft.com/office/drawing/2014/main" id="{AF69D81F-051F-1101-047F-14D152B86E88}"/>
              </a:ext>
            </a:extLst>
          </p:cNvPr>
          <p:cNvCxnSpPr>
            <a:stCxn id="17" idx="3"/>
            <a:endCxn id="18" idx="1"/>
          </p:cNvCxnSpPr>
          <p:nvPr/>
        </p:nvCxnSpPr>
        <p:spPr>
          <a:xfrm>
            <a:off x="3934038" y="3561735"/>
            <a:ext cx="563718" cy="0"/>
          </a:xfrm>
          <a:prstGeom prst="line">
            <a:avLst/>
          </a:prstGeom>
          <a:noFill/>
          <a:ln w="25400" cap="flat" cmpd="sng" algn="ctr">
            <a:solidFill>
              <a:srgbClr val="000000"/>
            </a:solidFill>
            <a:prstDash val="solid"/>
            <a:headEnd type="none" w="med" len="med"/>
            <a:tailEnd type="none" w="med" len="med"/>
          </a:ln>
          <a:effectLst/>
        </p:spPr>
      </p:cxnSp>
      <p:cxnSp>
        <p:nvCxnSpPr>
          <p:cNvPr id="24" name="Straight Connector 23">
            <a:extLst>
              <a:ext uri="{FF2B5EF4-FFF2-40B4-BE49-F238E27FC236}">
                <a16:creationId xmlns:a16="http://schemas.microsoft.com/office/drawing/2014/main" id="{F3E4E7CF-2C7A-FA00-7CEE-36D97F23B36D}"/>
              </a:ext>
            </a:extLst>
          </p:cNvPr>
          <p:cNvCxnSpPr>
            <a:stCxn id="18" idx="3"/>
            <a:endCxn id="19" idx="1"/>
          </p:cNvCxnSpPr>
          <p:nvPr/>
        </p:nvCxnSpPr>
        <p:spPr>
          <a:xfrm>
            <a:off x="5813465" y="3561735"/>
            <a:ext cx="566801" cy="0"/>
          </a:xfrm>
          <a:prstGeom prst="line">
            <a:avLst/>
          </a:prstGeom>
          <a:noFill/>
          <a:ln w="25400" cap="flat" cmpd="sng" algn="ctr">
            <a:solidFill>
              <a:srgbClr val="000000"/>
            </a:solidFill>
            <a:prstDash val="solid"/>
            <a:headEnd type="none" w="med" len="med"/>
            <a:tailEnd type="none" w="med" len="med"/>
          </a:ln>
          <a:effectLst/>
        </p:spPr>
      </p:cxnSp>
      <p:cxnSp>
        <p:nvCxnSpPr>
          <p:cNvPr id="25" name="Straight Connector 24">
            <a:extLst>
              <a:ext uri="{FF2B5EF4-FFF2-40B4-BE49-F238E27FC236}">
                <a16:creationId xmlns:a16="http://schemas.microsoft.com/office/drawing/2014/main" id="{11613E38-36B5-0C82-E1FF-60651625B96D}"/>
              </a:ext>
            </a:extLst>
          </p:cNvPr>
          <p:cNvCxnSpPr>
            <a:stCxn id="19" idx="3"/>
            <a:endCxn id="20" idx="1"/>
          </p:cNvCxnSpPr>
          <p:nvPr/>
        </p:nvCxnSpPr>
        <p:spPr>
          <a:xfrm>
            <a:off x="7695976" y="3561735"/>
            <a:ext cx="560635" cy="0"/>
          </a:xfrm>
          <a:prstGeom prst="line">
            <a:avLst/>
          </a:prstGeom>
          <a:noFill/>
          <a:ln w="25400" cap="flat" cmpd="sng" algn="ctr">
            <a:solidFill>
              <a:srgbClr val="000000"/>
            </a:solidFill>
            <a:prstDash val="solid"/>
            <a:headEnd type="none" w="med" len="med"/>
            <a:tailEnd type="none" w="med" len="med"/>
          </a:ln>
          <a:effectLst/>
        </p:spPr>
      </p:cxnSp>
      <p:cxnSp>
        <p:nvCxnSpPr>
          <p:cNvPr id="26" name="Straight Connector 25">
            <a:extLst>
              <a:ext uri="{FF2B5EF4-FFF2-40B4-BE49-F238E27FC236}">
                <a16:creationId xmlns:a16="http://schemas.microsoft.com/office/drawing/2014/main" id="{41869D87-8E4B-77C6-496D-60C7C49BA7A8}"/>
              </a:ext>
            </a:extLst>
          </p:cNvPr>
          <p:cNvCxnSpPr>
            <a:stCxn id="20" idx="3"/>
            <a:endCxn id="21" idx="1"/>
          </p:cNvCxnSpPr>
          <p:nvPr/>
        </p:nvCxnSpPr>
        <p:spPr>
          <a:xfrm>
            <a:off x="9572317" y="3561735"/>
            <a:ext cx="563720" cy="0"/>
          </a:xfrm>
          <a:prstGeom prst="line">
            <a:avLst/>
          </a:prstGeom>
          <a:noFill/>
          <a:ln w="25400" cap="flat" cmpd="sng" algn="ctr">
            <a:solidFill>
              <a:srgbClr val="000000"/>
            </a:solidFill>
            <a:prstDash val="solid"/>
            <a:headEnd type="none" w="med" len="med"/>
            <a:tailEnd type="none" w="med" len="med"/>
          </a:ln>
          <a:effectLst/>
        </p:spPr>
      </p:cxnSp>
      <p:cxnSp>
        <p:nvCxnSpPr>
          <p:cNvPr id="27" name="Straight Connector 26">
            <a:extLst>
              <a:ext uri="{FF2B5EF4-FFF2-40B4-BE49-F238E27FC236}">
                <a16:creationId xmlns:a16="http://schemas.microsoft.com/office/drawing/2014/main" id="{BAFB6EEE-F9C1-8391-5CE9-B201ADB6B9C4}"/>
              </a:ext>
            </a:extLst>
          </p:cNvPr>
          <p:cNvCxnSpPr>
            <a:cxnSpLocks/>
            <a:stCxn id="20" idx="0"/>
          </p:cNvCxnSpPr>
          <p:nvPr/>
        </p:nvCxnSpPr>
        <p:spPr>
          <a:xfrm flipH="1" flipV="1">
            <a:off x="8914462" y="3034710"/>
            <a:ext cx="1" cy="286423"/>
          </a:xfrm>
          <a:prstGeom prst="line">
            <a:avLst/>
          </a:prstGeom>
          <a:noFill/>
          <a:ln w="25400" cap="flat" cmpd="sng" algn="ctr">
            <a:solidFill>
              <a:srgbClr val="000000"/>
            </a:solidFill>
            <a:prstDash val="solid"/>
            <a:headEnd type="none" w="med" len="med"/>
            <a:tailEnd type="none" w="med" len="med"/>
          </a:ln>
          <a:effec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2E9837-A61E-43F0-8C33-5C371DE8809B}"/>
              </a:ext>
            </a:extLst>
          </p:cNvPr>
          <p:cNvSpPr>
            <a:spLocks noGrp="1"/>
          </p:cNvSpPr>
          <p:nvPr>
            <p:ph type="title"/>
          </p:nvPr>
        </p:nvSpPr>
        <p:spPr/>
        <p:txBody>
          <a:bodyPr/>
          <a:lstStyle/>
          <a:p>
            <a:r>
              <a:rPr lang="en-US"/>
              <a:t>Migration Plan</a:t>
            </a:r>
          </a:p>
        </p:txBody>
      </p:sp>
      <p:sp>
        <p:nvSpPr>
          <p:cNvPr id="2" name="Rectangle 1">
            <a:extLst>
              <a:ext uri="{FF2B5EF4-FFF2-40B4-BE49-F238E27FC236}">
                <a16:creationId xmlns:a16="http://schemas.microsoft.com/office/drawing/2014/main" id="{F58FB1A8-9443-A243-8533-4773A2B96648}"/>
              </a:ext>
            </a:extLst>
          </p:cNvPr>
          <p:cNvSpPr/>
          <p:nvPr/>
        </p:nvSpPr>
        <p:spPr>
          <a:xfrm>
            <a:off x="5974894" y="3221413"/>
            <a:ext cx="237380" cy="368916"/>
          </a:xfrm>
          <a:prstGeom prst="rect">
            <a:avLst/>
          </a:prstGeom>
        </p:spPr>
        <p:txBody>
          <a:bodyPr wrap="none">
            <a:spAutoFit/>
          </a:bodyPr>
          <a:lstStyle/>
          <a:p>
            <a:pPr defTabSz="914126">
              <a:defRPr/>
            </a:pPr>
            <a:r>
              <a:rPr lang="en-DE" sz="1797">
                <a:solidFill>
                  <a:srgbClr val="000000"/>
                </a:solidFill>
                <a:latin typeface="-webkit-standard"/>
              </a:rPr>
              <a:t> </a:t>
            </a:r>
            <a:endParaRPr lang="en-US" sz="1797">
              <a:solidFill>
                <a:srgbClr val="000000"/>
              </a:solidFill>
            </a:endParaRPr>
          </a:p>
        </p:txBody>
      </p:sp>
      <p:graphicFrame>
        <p:nvGraphicFramePr>
          <p:cNvPr id="5" name="Diagram 4">
            <a:extLst>
              <a:ext uri="{FF2B5EF4-FFF2-40B4-BE49-F238E27FC236}">
                <a16:creationId xmlns:a16="http://schemas.microsoft.com/office/drawing/2014/main" id="{BDB7A35B-E1A4-4501-9DA0-1D494A9F2211}"/>
              </a:ext>
            </a:extLst>
          </p:cNvPr>
          <p:cNvGraphicFramePr/>
          <p:nvPr/>
        </p:nvGraphicFramePr>
        <p:xfrm>
          <a:off x="308330" y="933499"/>
          <a:ext cx="11578514" cy="4020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2">
            <a:extLst>
              <a:ext uri="{FF2B5EF4-FFF2-40B4-BE49-F238E27FC236}">
                <a16:creationId xmlns:a16="http://schemas.microsoft.com/office/drawing/2014/main" id="{0FA553C1-E483-4C07-9AAE-220959345CF2}"/>
              </a:ext>
            </a:extLst>
          </p:cNvPr>
          <p:cNvSpPr txBox="1">
            <a:spLocks/>
          </p:cNvSpPr>
          <p:nvPr/>
        </p:nvSpPr>
        <p:spPr>
          <a:xfrm>
            <a:off x="1001087" y="5203668"/>
            <a:ext cx="10709233" cy="915463"/>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342797" indent="-342797" defTabSz="1087905">
              <a:spcBef>
                <a:spcPts val="1798"/>
              </a:spcBef>
              <a:buClr>
                <a:schemeClr val="accent3"/>
              </a:buClr>
              <a:buFont typeface="Arial" panose="020B0604020202020204" pitchFamily="34" charset="0"/>
              <a:buChar char="•"/>
              <a:defRPr/>
            </a:pPr>
            <a:r>
              <a:rPr lang="en-IE" sz="1998" dirty="0">
                <a:solidFill>
                  <a:srgbClr val="000000"/>
                </a:solidFill>
                <a:latin typeface="Arial"/>
              </a:rPr>
              <a:t>You can plan your migration based on different business scenarios. </a:t>
            </a:r>
          </a:p>
          <a:p>
            <a:pPr marL="342797" indent="-342797" defTabSz="1087905">
              <a:spcBef>
                <a:spcPts val="1798"/>
              </a:spcBef>
              <a:buClr>
                <a:schemeClr val="accent3"/>
              </a:buClr>
              <a:buFont typeface="Arial" panose="020B0604020202020204" pitchFamily="34" charset="0"/>
              <a:buChar char="•"/>
              <a:defRPr/>
            </a:pPr>
            <a:r>
              <a:rPr lang="en-IE" sz="1998" dirty="0">
                <a:solidFill>
                  <a:srgbClr val="000000"/>
                </a:solidFill>
                <a:latin typeface="Arial"/>
              </a:rPr>
              <a:t>For example, you can set up the multi-cloud environment, migrate your HTML5s and then test instead of doing a full landscape migration and then testing.</a:t>
            </a:r>
          </a:p>
        </p:txBody>
      </p:sp>
    </p:spTree>
    <p:extLst>
      <p:ext uri="{BB962C8B-B14F-4D97-AF65-F5344CB8AC3E}">
        <p14:creationId xmlns:p14="http://schemas.microsoft.com/office/powerpoint/2010/main" val="3951154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 Placeholder 7.jpg"/>
          <p:cNvPicPr>
            <a:picLocks noChangeAspect="1"/>
          </p:cNvPicPr>
          <p:nvPr/>
        </p:nvPicPr>
        <p:blipFill>
          <a:blip r:embed="rId3"/>
          <a:stretch>
            <a:fillRect/>
          </a:stretch>
        </p:blipFill>
        <p:spPr>
          <a:xfrm>
            <a:off x="1" y="3427200"/>
            <a:ext cx="12195175" cy="3430800"/>
          </a:xfrm>
          <a:prstGeom prst="rect">
            <a:avLst/>
          </a:prstGeom>
        </p:spPr>
      </p:pic>
      <p:sp>
        <p:nvSpPr>
          <p:cNvPr id="6" name="Title 5">
            <a:extLst>
              <a:ext uri="{FF2B5EF4-FFF2-40B4-BE49-F238E27FC236}">
                <a16:creationId xmlns:a16="http://schemas.microsoft.com/office/drawing/2014/main" id="{359CF709-7097-79E5-AE3D-C88BBF8D4EF9}"/>
              </a:ext>
            </a:extLst>
          </p:cNvPr>
          <p:cNvSpPr>
            <a:spLocks noGrp="1"/>
          </p:cNvSpPr>
          <p:nvPr>
            <p:ph type="ctrTitle"/>
          </p:nvPr>
        </p:nvSpPr>
        <p:spPr/>
        <p:txBody>
          <a:bodyPr/>
          <a:lstStyle/>
          <a:p>
            <a:r>
              <a:rPr lang="en-US" sz="4400" dirty="0"/>
              <a:t>Next Steps</a:t>
            </a:r>
            <a:endParaRPr lang="en-US" b="0" dirty="0">
              <a:solidFill>
                <a:schemeClr val="tx2"/>
              </a:solidFill>
              <a:latin typeface="72 Brand Medium" panose="020B0504030603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2CADC-3E3B-E39B-EC09-A077D4756947}"/>
              </a:ext>
            </a:extLst>
          </p:cNvPr>
          <p:cNvSpPr>
            <a:spLocks noGrp="1"/>
          </p:cNvSpPr>
          <p:nvPr>
            <p:ph type="title"/>
          </p:nvPr>
        </p:nvSpPr>
        <p:spPr>
          <a:xfrm>
            <a:off x="506913" y="505522"/>
            <a:ext cx="11180652" cy="369140"/>
          </a:xfrm>
        </p:spPr>
        <p:txBody>
          <a:bodyPr/>
          <a:lstStyle/>
          <a:p>
            <a:r>
              <a:rPr lang="en-US" dirty="0"/>
              <a:t>Migration </a:t>
            </a:r>
            <a:r>
              <a:rPr lang="en-US" dirty="0">
                <a:solidFill>
                  <a:schemeClr val="tx2"/>
                </a:solidFill>
              </a:rPr>
              <a:t>Next Steps</a:t>
            </a:r>
          </a:p>
        </p:txBody>
      </p:sp>
      <p:sp>
        <p:nvSpPr>
          <p:cNvPr id="8" name="TextBox 7">
            <a:extLst>
              <a:ext uri="{FF2B5EF4-FFF2-40B4-BE49-F238E27FC236}">
                <a16:creationId xmlns:a16="http://schemas.microsoft.com/office/drawing/2014/main" id="{BC341EE6-5110-0759-AE8D-61E7FF0B45EF}"/>
              </a:ext>
            </a:extLst>
          </p:cNvPr>
          <p:cNvSpPr txBox="1"/>
          <p:nvPr/>
        </p:nvSpPr>
        <p:spPr>
          <a:xfrm>
            <a:off x="555049" y="1505983"/>
            <a:ext cx="11132517" cy="3230308"/>
          </a:xfrm>
          <a:prstGeom prst="rect">
            <a:avLst/>
          </a:prstGeom>
          <a:noFill/>
        </p:spPr>
        <p:txBody>
          <a:bodyPr wrap="square" lIns="0" tIns="0" rIns="0" bIns="0" rtlCol="0">
            <a:spAutoFit/>
          </a:bodyPr>
          <a:lstStyle/>
          <a:p>
            <a:pPr marL="342900" marR="0" lvl="0" indent="-342900" algn="l" defTabSz="1088776" rtl="0" eaLnBrk="1" fontAlgn="base" latinLnBrk="0" hangingPunct="1">
              <a:lnSpc>
                <a:spcPct val="100000"/>
              </a:lnSpc>
              <a:spcBef>
                <a:spcPct val="50000"/>
              </a:spcBef>
              <a:spcAft>
                <a:spcPct val="0"/>
              </a:spcAft>
              <a:buClr>
                <a:srgbClr val="1B90FF"/>
              </a:buClr>
              <a:buSzPct val="80000"/>
              <a:buFont typeface="Arial" panose="020B0604020202020204" pitchFamily="34" charset="0"/>
              <a:buChar char="•"/>
              <a:tabLst/>
              <a:defRPr/>
            </a:pPr>
            <a:r>
              <a:rPr kumimoji="0" lang="en-US" sz="1999"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Create a project plan based on this roadmap incorporating all the services to be migrated</a:t>
            </a:r>
          </a:p>
          <a:p>
            <a:pPr marL="342900" marR="0" lvl="0" indent="-342900" algn="l" defTabSz="1088776" rtl="0" eaLnBrk="1" fontAlgn="base" latinLnBrk="0" hangingPunct="1">
              <a:lnSpc>
                <a:spcPct val="100000"/>
              </a:lnSpc>
              <a:spcBef>
                <a:spcPct val="50000"/>
              </a:spcBef>
              <a:spcAft>
                <a:spcPct val="0"/>
              </a:spcAft>
              <a:buClr>
                <a:srgbClr val="1B90FF"/>
              </a:buClr>
              <a:buSzPct val="80000"/>
              <a:buFont typeface="Arial" panose="020B0604020202020204" pitchFamily="34" charset="0"/>
              <a:buChar char="•"/>
              <a:tabLst/>
              <a:defRPr/>
            </a:pPr>
            <a:r>
              <a:rPr kumimoji="0" lang="en-US" sz="1999"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Identify resources who will complete the execution of the migration and ensure adequate skills and knowledge on migration processes</a:t>
            </a:r>
          </a:p>
          <a:p>
            <a:pPr marL="342900" marR="0" lvl="0" indent="-342900" algn="l" defTabSz="1088776" rtl="0" eaLnBrk="1" fontAlgn="base" latinLnBrk="0" hangingPunct="1">
              <a:lnSpc>
                <a:spcPct val="100000"/>
              </a:lnSpc>
              <a:spcBef>
                <a:spcPct val="50000"/>
              </a:spcBef>
              <a:spcAft>
                <a:spcPct val="0"/>
              </a:spcAft>
              <a:buClr>
                <a:srgbClr val="1B90FF"/>
              </a:buClr>
              <a:buSzPct val="80000"/>
              <a:buFont typeface="Arial" panose="020B0604020202020204" pitchFamily="34" charset="0"/>
              <a:buChar char="•"/>
              <a:tabLst/>
              <a:defRPr/>
            </a:pPr>
            <a:r>
              <a:rPr kumimoji="0" lang="en-US" sz="1999"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Ensure commercial aspects of migration are considered and in place before starting to migrate</a:t>
            </a:r>
          </a:p>
          <a:p>
            <a:pPr marL="342900" marR="0" lvl="0" indent="-342900" algn="l" defTabSz="1088776" rtl="0" eaLnBrk="1" fontAlgn="base" latinLnBrk="0" hangingPunct="1">
              <a:lnSpc>
                <a:spcPct val="100000"/>
              </a:lnSpc>
              <a:spcBef>
                <a:spcPct val="50000"/>
              </a:spcBef>
              <a:spcAft>
                <a:spcPct val="0"/>
              </a:spcAft>
              <a:buClr>
                <a:srgbClr val="1B90FF"/>
              </a:buClr>
              <a:buSzPct val="80000"/>
              <a:buFont typeface="Arial" panose="020B0604020202020204" pitchFamily="34" charset="0"/>
              <a:buChar char="•"/>
              <a:tabLst/>
              <a:defRPr/>
            </a:pPr>
            <a:r>
              <a:rPr kumimoji="0" lang="en-US" sz="1999"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Plan for comprehensive testing and a go-live/cutover window to start using the multi-cloud services and applications productively</a:t>
            </a:r>
          </a:p>
          <a:p>
            <a:pPr marL="342900" marR="0" lvl="0" indent="-342900" algn="l" defTabSz="1088776" rtl="0" eaLnBrk="1" fontAlgn="base" latinLnBrk="0" hangingPunct="1">
              <a:lnSpc>
                <a:spcPct val="100000"/>
              </a:lnSpc>
              <a:spcBef>
                <a:spcPct val="50000"/>
              </a:spcBef>
              <a:spcAft>
                <a:spcPct val="0"/>
              </a:spcAft>
              <a:buClr>
                <a:srgbClr val="1B90FF"/>
              </a:buClr>
              <a:buSzPct val="80000"/>
              <a:buFont typeface="Arial" panose="020B0604020202020204" pitchFamily="34" charset="0"/>
              <a:buChar char="•"/>
              <a:tabLst/>
              <a:defRPr/>
            </a:pPr>
            <a:r>
              <a:rPr kumimoji="0" lang="en-US" sz="1999"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Execute the migration according to the project plan</a:t>
            </a:r>
          </a:p>
          <a:p>
            <a:pPr marL="342900" marR="0" lvl="0" indent="-342900" algn="l" defTabSz="1088776" rtl="0" eaLnBrk="1" fontAlgn="base" latinLnBrk="0" hangingPunct="1">
              <a:lnSpc>
                <a:spcPct val="100000"/>
              </a:lnSpc>
              <a:spcBef>
                <a:spcPct val="50000"/>
              </a:spcBef>
              <a:spcAft>
                <a:spcPct val="0"/>
              </a:spcAft>
              <a:buClr>
                <a:srgbClr val="1B90FF"/>
              </a:buClr>
              <a:buSzPct val="80000"/>
              <a:buFont typeface="Arial" panose="020B0604020202020204" pitchFamily="34" charset="0"/>
              <a:buChar char="•"/>
              <a:tabLst/>
              <a:defRPr/>
            </a:pPr>
            <a:r>
              <a:rPr kumimoji="0" lang="en-US" sz="1999"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hlinkClick r:id="rId3" action="ppaction://hlinksldjump"/>
              </a:rPr>
              <a:t>Delete the Neo subaccounts which are no longer in use</a:t>
            </a:r>
            <a:endParaRPr kumimoji="0" lang="en-US" sz="1999"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085DD21-F359-4BC0-AADF-B14E62EF65A5}"/>
              </a:ext>
            </a:extLst>
          </p:cNvPr>
          <p:cNvSpPr/>
          <p:nvPr/>
        </p:nvSpPr>
        <p:spPr bwMode="gray">
          <a:xfrm>
            <a:off x="1763818" y="3323371"/>
            <a:ext cx="2569714" cy="1087570"/>
          </a:xfrm>
          <a:prstGeom prst="rect">
            <a:avLst/>
          </a:prstGeom>
          <a:solidFill>
            <a:schemeClr val="tx2"/>
          </a:solidFill>
          <a:ln w="12700" algn="ctr">
            <a:noFill/>
            <a:miter lim="800000"/>
            <a:headEnd/>
            <a:tailEnd/>
          </a:ln>
        </p:spPr>
        <p:txBody>
          <a:bodyPr lIns="89954" tIns="71962" rIns="89954" bIns="71962" rtlCol="0" anchor="ctr"/>
          <a:lstStyle/>
          <a:p>
            <a:pPr marL="0" marR="0" lvl="0" indent="0" algn="ctr" defTabSz="913852" rtl="0" eaLnBrk="1" fontAlgn="base" latinLnBrk="0" hangingPunct="1">
              <a:lnSpc>
                <a:spcPct val="100000"/>
              </a:lnSpc>
              <a:spcBef>
                <a:spcPct val="50000"/>
              </a:spcBef>
              <a:spcAft>
                <a:spcPct val="0"/>
              </a:spcAft>
              <a:buClr>
                <a:srgbClr val="F0AB00"/>
              </a:buClr>
              <a:buSzPct val="80000"/>
              <a:buFontTx/>
              <a:buNone/>
              <a:tabLst/>
              <a:defRPr/>
            </a:pPr>
            <a:r>
              <a:rPr kumimoji="0" lang="de-DE" sz="1998" b="1" i="0" u="none" strike="noStrike" kern="0" cap="none" spc="0" normalizeH="0" baseline="0" noProof="0">
                <a:ln>
                  <a:noFill/>
                </a:ln>
                <a:solidFill>
                  <a:srgbClr val="FFFFFF"/>
                </a:solidFill>
                <a:effectLst/>
                <a:uLnTx/>
                <a:uFillTx/>
                <a:latin typeface="72 Brand"/>
                <a:ea typeface="Arial Unicode MS" pitchFamily="34" charset="-128"/>
                <a:cs typeface="Arial Unicode MS" pitchFamily="34" charset="-128"/>
              </a:rPr>
              <a:t>SAP Support</a:t>
            </a:r>
          </a:p>
        </p:txBody>
      </p:sp>
      <p:sp>
        <p:nvSpPr>
          <p:cNvPr id="17" name="Rectangle 16">
            <a:extLst>
              <a:ext uri="{FF2B5EF4-FFF2-40B4-BE49-F238E27FC236}">
                <a16:creationId xmlns:a16="http://schemas.microsoft.com/office/drawing/2014/main" id="{7702A1A6-ED92-4797-9837-5202B6B24A6E}"/>
              </a:ext>
            </a:extLst>
          </p:cNvPr>
          <p:cNvSpPr/>
          <p:nvPr/>
        </p:nvSpPr>
        <p:spPr>
          <a:xfrm>
            <a:off x="4434454" y="2932996"/>
            <a:ext cx="7259602" cy="2183875"/>
          </a:xfrm>
          <a:prstGeom prst="rect">
            <a:avLst/>
          </a:prstGeom>
        </p:spPr>
        <p:txBody>
          <a:bodyPr wrap="square">
            <a:spAutoFit/>
          </a:bodyPr>
          <a:lstStyle/>
          <a:p>
            <a:pPr marL="285578" marR="0" lvl="0" indent="-285578" algn="l" defTabSz="1088776" rtl="0" eaLnBrk="1" fontAlgn="auto"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US" sz="1998" b="0" i="0" u="none" strike="noStrike" kern="1200" cap="none" spc="0" normalizeH="0" baseline="0" noProof="0" dirty="0">
                <a:ln>
                  <a:noFill/>
                </a:ln>
                <a:solidFill>
                  <a:srgbClr val="000000"/>
                </a:solidFill>
                <a:effectLst/>
                <a:uLnTx/>
                <a:uFillTx/>
                <a:latin typeface="72 Brand"/>
                <a:ea typeface="+mn-ea"/>
                <a:cs typeface="+mn-cs"/>
              </a:rPr>
              <a:t>Migration assessment team can act as </a:t>
            </a:r>
            <a:r>
              <a:rPr kumimoji="0" lang="en-US" sz="1998" b="0" i="1" u="none" strike="noStrike" kern="1200" cap="none" spc="0" normalizeH="0" baseline="0" noProof="0" dirty="0">
                <a:ln>
                  <a:noFill/>
                </a:ln>
                <a:solidFill>
                  <a:srgbClr val="000000"/>
                </a:solidFill>
                <a:effectLst/>
                <a:uLnTx/>
                <a:uFillTx/>
                <a:latin typeface="72 Brand"/>
                <a:ea typeface="+mn-ea"/>
                <a:cs typeface="+mn-cs"/>
              </a:rPr>
              <a:t>’single point of contact</a:t>
            </a:r>
            <a:r>
              <a:rPr kumimoji="0" lang="en-US" sz="1998" b="0" i="0" u="none" strike="noStrike" kern="1200" cap="none" spc="0" normalizeH="0" baseline="0" noProof="0" dirty="0">
                <a:ln>
                  <a:noFill/>
                </a:ln>
                <a:solidFill>
                  <a:srgbClr val="000000"/>
                </a:solidFill>
                <a:effectLst/>
                <a:uLnTx/>
                <a:uFillTx/>
                <a:latin typeface="72 Brand"/>
                <a:ea typeface="+mn-ea"/>
                <a:cs typeface="+mn-cs"/>
              </a:rPr>
              <a:t>’ for SAP BTP Migration related queries</a:t>
            </a:r>
          </a:p>
          <a:p>
            <a:pPr marL="285578" marR="0" lvl="0" indent="-285578" algn="l" defTabSz="1088776" rtl="0" eaLnBrk="1" fontAlgn="auto"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US" sz="1998" b="0" i="0" u="none" strike="noStrike" kern="1200" cap="none" spc="0" normalizeH="0" baseline="0" noProof="0" dirty="0">
                <a:ln>
                  <a:noFill/>
                </a:ln>
                <a:solidFill>
                  <a:srgbClr val="000000"/>
                </a:solidFill>
                <a:effectLst/>
                <a:uLnTx/>
                <a:uFillTx/>
                <a:latin typeface="72 Brand"/>
                <a:ea typeface="+mn-ea"/>
                <a:cs typeface="+mn-cs"/>
              </a:rPr>
              <a:t>We can facilitate checkpoint calls while you execute the migration</a:t>
            </a:r>
          </a:p>
          <a:p>
            <a:pPr marL="285578" marR="0" lvl="0" indent="-285578" algn="l" defTabSz="1088776" rtl="0" eaLnBrk="1" fontAlgn="auto" latinLnBrk="0" hangingPunct="1">
              <a:lnSpc>
                <a:spcPct val="100000"/>
              </a:lnSpc>
              <a:spcBef>
                <a:spcPts val="0"/>
              </a:spcBef>
              <a:spcAft>
                <a:spcPts val="0"/>
              </a:spcAft>
              <a:buClr>
                <a:srgbClr val="1B90FF"/>
              </a:buClr>
              <a:buSzTx/>
              <a:buFont typeface="Arial" panose="020B0604020202020204" pitchFamily="34" charset="0"/>
              <a:buChar char="•"/>
              <a:tabLst/>
              <a:defRPr/>
            </a:pPr>
            <a:r>
              <a:rPr kumimoji="0" lang="en-US" sz="1998" b="0" i="0" u="none" strike="noStrike" kern="1200" cap="none" spc="0" normalizeH="0" baseline="0" noProof="0" dirty="0">
                <a:ln>
                  <a:noFill/>
                </a:ln>
                <a:solidFill>
                  <a:srgbClr val="000000"/>
                </a:solidFill>
                <a:effectLst/>
                <a:uLnTx/>
                <a:uFillTx/>
                <a:latin typeface="72 Brand"/>
                <a:ea typeface="+mn-ea"/>
                <a:cs typeface="+mn-cs"/>
              </a:rPr>
              <a:t>We can provide direct access to SAP development teams in case of any issues with migration tools</a:t>
            </a:r>
          </a:p>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72 Brand"/>
              <a:ea typeface="+mn-ea"/>
              <a:cs typeface="+mn-cs"/>
            </a:endParaRPr>
          </a:p>
        </p:txBody>
      </p:sp>
      <p:sp>
        <p:nvSpPr>
          <p:cNvPr id="4" name="Title 3">
            <a:extLst>
              <a:ext uri="{FF2B5EF4-FFF2-40B4-BE49-F238E27FC236}">
                <a16:creationId xmlns:a16="http://schemas.microsoft.com/office/drawing/2014/main" id="{95DD3E8E-E148-467F-991D-60CE8BA7AD3E}"/>
              </a:ext>
            </a:extLst>
          </p:cNvPr>
          <p:cNvSpPr>
            <a:spLocks noGrp="1"/>
          </p:cNvSpPr>
          <p:nvPr>
            <p:ph type="title"/>
          </p:nvPr>
        </p:nvSpPr>
        <p:spPr>
          <a:xfrm>
            <a:off x="506913" y="505522"/>
            <a:ext cx="11180652" cy="369140"/>
          </a:xfrm>
        </p:spPr>
        <p:txBody>
          <a:bodyPr/>
          <a:lstStyle/>
          <a:p>
            <a:r>
              <a:rPr lang="en-US" dirty="0"/>
              <a:t>Migration Execution Support</a:t>
            </a:r>
          </a:p>
        </p:txBody>
      </p:sp>
      <p:sp>
        <p:nvSpPr>
          <p:cNvPr id="8" name="TextBox 7">
            <a:extLst>
              <a:ext uri="{FF2B5EF4-FFF2-40B4-BE49-F238E27FC236}">
                <a16:creationId xmlns:a16="http://schemas.microsoft.com/office/drawing/2014/main" id="{AABBBF86-8ACE-704E-AA80-A75403198257}"/>
              </a:ext>
            </a:extLst>
          </p:cNvPr>
          <p:cNvSpPr txBox="1"/>
          <p:nvPr/>
        </p:nvSpPr>
        <p:spPr>
          <a:xfrm>
            <a:off x="555049" y="1505984"/>
            <a:ext cx="11132517" cy="615393"/>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999" b="0"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The execution of the migration to multi-cloud is the responsibility of the customer but SAP offers support throughout this process</a:t>
            </a:r>
          </a:p>
        </p:txBody>
      </p:sp>
      <p:sp>
        <p:nvSpPr>
          <p:cNvPr id="9" name="TextBox 8">
            <a:extLst>
              <a:ext uri="{FF2B5EF4-FFF2-40B4-BE49-F238E27FC236}">
                <a16:creationId xmlns:a16="http://schemas.microsoft.com/office/drawing/2014/main" id="{45711AA7-C972-6343-AABD-EC4E32B27C59}"/>
              </a:ext>
            </a:extLst>
          </p:cNvPr>
          <p:cNvSpPr txBox="1"/>
          <p:nvPr/>
        </p:nvSpPr>
        <p:spPr>
          <a:xfrm>
            <a:off x="506914" y="5403143"/>
            <a:ext cx="11132517" cy="307697"/>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999"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For any support requests please reach out to our migration mailbox at </a:t>
            </a:r>
            <a:r>
              <a:rPr kumimoji="0" lang="en-US" sz="1999"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hlinkClick r:id="rId3"/>
              </a:rPr>
              <a:t>sap.btp.migration@sap.com</a:t>
            </a:r>
            <a:r>
              <a:rPr kumimoji="0" lang="en-US" sz="1999" b="0" i="0" u="none" strike="noStrike" kern="0" cap="none" spc="0" normalizeH="0" baseline="0" noProof="0">
                <a:ln>
                  <a:noFill/>
                </a:ln>
                <a:solidFill>
                  <a:srgbClr val="000000"/>
                </a:solidFill>
                <a:effectLst/>
                <a:uLnTx/>
                <a:uFillTx/>
                <a:latin typeface="72 Brand"/>
                <a:ea typeface="Arial Unicode MS" pitchFamily="34" charset="-128"/>
                <a:cs typeface="Arial Unicode MS" pitchFamily="34" charset="-128"/>
              </a:rPr>
              <a:t> </a:t>
            </a:r>
          </a:p>
        </p:txBody>
      </p:sp>
      <p:pic>
        <p:nvPicPr>
          <p:cNvPr id="18" name="Picture 17" descr="Picture 4.jpg"/>
          <p:cNvPicPr>
            <a:picLocks noChangeAspect="1"/>
          </p:cNvPicPr>
          <p:nvPr/>
        </p:nvPicPr>
        <p:blipFill>
          <a:blip r:embed="rId4"/>
          <a:stretch>
            <a:fillRect/>
          </a:stretch>
        </p:blipFill>
        <p:spPr>
          <a:xfrm>
            <a:off x="206670" y="3088582"/>
            <a:ext cx="1557148" cy="155714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F253D4B-DCBF-0B4C-849A-D37213C20E21}"/>
              </a:ext>
            </a:extLst>
          </p:cNvPr>
          <p:cNvSpPr>
            <a:spLocks noGrp="1"/>
          </p:cNvSpPr>
          <p:nvPr>
            <p:ph type="ctrTitle"/>
          </p:nvPr>
        </p:nvSpPr>
        <p:spPr>
          <a:xfrm>
            <a:off x="1795196" y="3090534"/>
            <a:ext cx="9892548" cy="676932"/>
          </a:xfrm>
        </p:spPr>
        <p:txBody>
          <a:bodyPr wrap="square" anchor="ctr">
            <a:noAutofit/>
          </a:bodyPr>
          <a:lstStyle/>
          <a:p>
            <a:r>
              <a:rPr lang="en-US"/>
              <a:t>Q &amp; A</a:t>
            </a:r>
          </a:p>
        </p:txBody>
      </p:sp>
      <p:pic>
        <p:nvPicPr>
          <p:cNvPr id="10" name="Picture 9" descr="Graphic 9.jpg"/>
          <p:cNvPicPr>
            <a:picLocks noChangeAspect="1"/>
          </p:cNvPicPr>
          <p:nvPr/>
        </p:nvPicPr>
        <p:blipFill>
          <a:blip r:embed="rId3"/>
          <a:stretch>
            <a:fillRect/>
          </a:stretch>
        </p:blipFill>
        <p:spPr>
          <a:xfrm>
            <a:off x="594706" y="2867823"/>
            <a:ext cx="841768" cy="112235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AF7117E-15CD-54C6-0889-3BD67DE0E5CB}"/>
              </a:ext>
            </a:extLst>
          </p:cNvPr>
          <p:cNvSpPr>
            <a:spLocks noGrp="1"/>
          </p:cNvSpPr>
          <p:nvPr>
            <p:ph type="title"/>
          </p:nvPr>
        </p:nvSpPr>
        <p:spPr>
          <a:xfrm>
            <a:off x="498475" y="1539875"/>
            <a:ext cx="5413477" cy="846386"/>
          </a:xfrm>
        </p:spPr>
        <p:txBody>
          <a:bodyPr/>
          <a:lstStyle/>
          <a:p>
            <a:r>
              <a:rPr lang="en-US" dirty="0"/>
              <a:t>Thank you.</a:t>
            </a:r>
          </a:p>
        </p:txBody>
      </p:sp>
      <p:sp>
        <p:nvSpPr>
          <p:cNvPr id="2" name="Spaker name - Dynamic" descr="{&quot;templafy&quot;:{&quot;id&quot;:&quot;f97cb54b-7b2c-4434-8a0d-4c48ef1e4965&quot;}}">
            <a:extLst>
              <a:ext uri="{FF2B5EF4-FFF2-40B4-BE49-F238E27FC236}">
                <a16:creationId xmlns:a16="http://schemas.microsoft.com/office/drawing/2014/main" id="{BC5EDFC7-FF23-05F9-0799-94CFD672E266}"/>
              </a:ext>
            </a:extLst>
          </p:cNvPr>
          <p:cNvSpPr txBox="1"/>
          <p:nvPr/>
        </p:nvSpPr>
        <p:spPr>
          <a:xfrm>
            <a:off x="503238" y="3351716"/>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72 Brand" panose="020B0504030603020204" pitchFamily="34" charset="0"/>
                <a:ea typeface="+mn-ea"/>
                <a:cs typeface="+mn-cs"/>
              </a:rPr>
              <a:t>BTP Migration Factory</a:t>
            </a:r>
          </a:p>
        </p:txBody>
      </p:sp>
      <p:sp>
        <p:nvSpPr>
          <p:cNvPr id="5" name="Spaker email - Dynamic" descr="{&quot;templafy&quot;:{&quot;id&quot;:&quot;f11b550a-19e6-442d-931d-0c80c369efb9&quot;}}">
            <a:extLst>
              <a:ext uri="{FF2B5EF4-FFF2-40B4-BE49-F238E27FC236}">
                <a16:creationId xmlns:a16="http://schemas.microsoft.com/office/drawing/2014/main" id="{7B92C4B4-A43F-319A-FB1F-310D46847C09}"/>
              </a:ext>
            </a:extLst>
          </p:cNvPr>
          <p:cNvSpPr txBox="1"/>
          <p:nvPr/>
        </p:nvSpPr>
        <p:spPr>
          <a:xfrm>
            <a:off x="503238" y="3599248"/>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72 Brand" panose="020B0504030603020204" pitchFamily="34" charset="0"/>
                <a:ea typeface="+mn-ea"/>
                <a:cs typeface="+mn-cs"/>
                <a:hlinkClick r:id="rId3"/>
              </a:rPr>
              <a:t>sap.btp.migration@sap.com</a:t>
            </a:r>
            <a:r>
              <a:rPr kumimoji="0" lang="en-US" sz="1400" b="0" i="0" u="none" strike="noStrike" kern="1200" cap="none" spc="0" normalizeH="0" baseline="0" noProof="0">
                <a:ln>
                  <a:noFill/>
                </a:ln>
                <a:solidFill>
                  <a:srgbClr val="000000"/>
                </a:solidFill>
                <a:effectLst/>
                <a:uLnTx/>
                <a:uFillTx/>
                <a:latin typeface="72 Brand" panose="020B0504030603020204" pitchFamily="34" charset="0"/>
                <a:ea typeface="+mn-ea"/>
                <a:cs typeface="+mn-cs"/>
              </a:rPr>
              <a:t> </a:t>
            </a:r>
          </a:p>
        </p:txBody>
      </p:sp>
      <p:sp>
        <p:nvSpPr>
          <p:cNvPr id="6" name="Spaker name - Dynamic" descr="{&quot;templafy&quot;:{&quot;id&quot;:&quot;f97cb54b-7b2c-4434-8a0d-4c48ef1e4965&quot;}}">
            <a:extLst>
              <a:ext uri="{FF2B5EF4-FFF2-40B4-BE49-F238E27FC236}">
                <a16:creationId xmlns:a16="http://schemas.microsoft.com/office/drawing/2014/main" id="{9817AAE9-3B4F-CF0C-51D8-A6E00E042EB7}"/>
              </a:ext>
            </a:extLst>
          </p:cNvPr>
          <p:cNvSpPr txBox="1"/>
          <p:nvPr/>
        </p:nvSpPr>
        <p:spPr>
          <a:xfrm>
            <a:off x="509716" y="4112634"/>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72 Brand" panose="020B0504030603020204" pitchFamily="34" charset="0"/>
                <a:ea typeface="+mn-ea"/>
                <a:cs typeface="+mn-cs"/>
              </a:rPr>
              <a:t>Shikhar Dang</a:t>
            </a:r>
          </a:p>
        </p:txBody>
      </p:sp>
      <p:sp>
        <p:nvSpPr>
          <p:cNvPr id="7" name="Spaker email - Dynamic" descr="{&quot;templafy&quot;:{&quot;id&quot;:&quot;f11b550a-19e6-442d-931d-0c80c369efb9&quot;}}">
            <a:extLst>
              <a:ext uri="{FF2B5EF4-FFF2-40B4-BE49-F238E27FC236}">
                <a16:creationId xmlns:a16="http://schemas.microsoft.com/office/drawing/2014/main" id="{36549B32-E725-09EF-50E4-DB86CB6FD750}"/>
              </a:ext>
            </a:extLst>
          </p:cNvPr>
          <p:cNvSpPr txBox="1"/>
          <p:nvPr/>
        </p:nvSpPr>
        <p:spPr>
          <a:xfrm>
            <a:off x="509716" y="4360166"/>
            <a:ext cx="5402236" cy="223148"/>
          </a:xfrm>
          <a:prstGeom prst="rect">
            <a:avLst/>
          </a:prstGeom>
          <a:noFill/>
        </p:spPr>
        <p:txBody>
          <a:bodyPr wrap="square" lIns="0" tIns="0" rIns="0" bIns="0" rtlCol="0" anchor="b" anchorCtr="0">
            <a:no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72 Brand" panose="020B0504030603020204" pitchFamily="34" charset="0"/>
                <a:hlinkClick r:id="rId4"/>
              </a:rPr>
              <a:t>s</a:t>
            </a:r>
            <a:r>
              <a:rPr kumimoji="0" lang="en-US" sz="1400" b="0" i="0" u="none" strike="noStrike" kern="1200" cap="none" spc="0" normalizeH="0" baseline="0" noProof="0" dirty="0">
                <a:ln>
                  <a:noFill/>
                </a:ln>
                <a:solidFill>
                  <a:srgbClr val="000000"/>
                </a:solidFill>
                <a:effectLst/>
                <a:uLnTx/>
                <a:uFillTx/>
                <a:latin typeface="72 Brand" panose="020B0504030603020204" pitchFamily="34" charset="0"/>
                <a:ea typeface="+mn-ea"/>
                <a:cs typeface="+mn-cs"/>
                <a:hlinkClick r:id="rId4"/>
              </a:rPr>
              <a:t>hikhar.dang@sap.com</a:t>
            </a:r>
            <a:endParaRPr kumimoji="0" lang="en-US" sz="1400" b="0" i="0" u="none" strike="noStrike" kern="1200" cap="none" spc="0" normalizeH="0" baseline="0" noProof="0" dirty="0">
              <a:ln>
                <a:noFill/>
              </a:ln>
              <a:solidFill>
                <a:srgbClr val="000000"/>
              </a:solidFill>
              <a:effectLst/>
              <a:uLnTx/>
              <a:uFillTx/>
              <a:latin typeface="72 Brand" panose="020B0504030603020204" pitchFamily="34" charset="0"/>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 Placeholder 7.jpg"/>
          <p:cNvPicPr>
            <a:picLocks noChangeAspect="1"/>
          </p:cNvPicPr>
          <p:nvPr/>
        </p:nvPicPr>
        <p:blipFill>
          <a:blip r:embed="rId2"/>
          <a:stretch>
            <a:fillRect/>
          </a:stretch>
        </p:blipFill>
        <p:spPr>
          <a:xfrm>
            <a:off x="1" y="3427200"/>
            <a:ext cx="12195175" cy="3430800"/>
          </a:xfrm>
          <a:prstGeom prst="rect">
            <a:avLst/>
          </a:prstGeom>
        </p:spPr>
      </p:pic>
      <p:sp>
        <p:nvSpPr>
          <p:cNvPr id="6" name="Title 5">
            <a:extLst>
              <a:ext uri="{FF2B5EF4-FFF2-40B4-BE49-F238E27FC236}">
                <a16:creationId xmlns:a16="http://schemas.microsoft.com/office/drawing/2014/main" id="{359CF709-7097-79E5-AE3D-C88BBF8D4EF9}"/>
              </a:ext>
            </a:extLst>
          </p:cNvPr>
          <p:cNvSpPr>
            <a:spLocks noGrp="1"/>
          </p:cNvSpPr>
          <p:nvPr>
            <p:ph type="ctrTitle"/>
          </p:nvPr>
        </p:nvSpPr>
        <p:spPr/>
        <p:txBody>
          <a:bodyPr/>
          <a:lstStyle/>
          <a:p>
            <a:r>
              <a:rPr lang="en-US" sz="4400" dirty="0"/>
              <a:t>Migration </a:t>
            </a:r>
            <a:r>
              <a:rPr lang="en-US" sz="4400" dirty="0">
                <a:solidFill>
                  <a:schemeClr val="tx2"/>
                </a:solidFill>
              </a:rPr>
              <a:t>Guides</a:t>
            </a:r>
            <a:endParaRPr lang="en-US" b="0" dirty="0">
              <a:solidFill>
                <a:schemeClr val="tx2"/>
              </a:solidFill>
              <a:latin typeface="72 Brand Medium" panose="020B0504030603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2296-F499-DC10-C9B2-3B325F3A15E0}"/>
              </a:ext>
            </a:extLst>
          </p:cNvPr>
          <p:cNvSpPr>
            <a:spLocks noGrp="1"/>
          </p:cNvSpPr>
          <p:nvPr>
            <p:ph type="ctrTitle"/>
          </p:nvPr>
        </p:nvSpPr>
        <p:spPr/>
        <p:txBody>
          <a:bodyPr/>
          <a:lstStyle/>
          <a:p>
            <a:r>
              <a:rPr lang="en-US" sz="4350" dirty="0"/>
              <a:t>Configure </a:t>
            </a:r>
            <a:r>
              <a:rPr lang="en-US" sz="4350" dirty="0">
                <a:solidFill>
                  <a:schemeClr val="tx2"/>
                </a:solidFill>
              </a:rPr>
              <a:t>Multi-Cloud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92056-BC9E-4599-96E1-F00C8D54B28B}"/>
              </a:ext>
            </a:extLst>
          </p:cNvPr>
          <p:cNvSpPr>
            <a:spLocks noGrp="1"/>
          </p:cNvSpPr>
          <p:nvPr>
            <p:ph type="body" sz="quarter" idx="10"/>
          </p:nvPr>
        </p:nvSpPr>
        <p:spPr>
          <a:xfrm>
            <a:off x="505457" y="1673716"/>
            <a:ext cx="11177742" cy="3510568"/>
          </a:xfrm>
        </p:spPr>
        <p:txBody>
          <a:bodyPr vert="horz" lIns="0" tIns="0" rIns="0" bIns="0" rtlCol="0" anchor="t">
            <a:normAutofit/>
          </a:bodyPr>
          <a:lstStyle/>
          <a:p>
            <a:r>
              <a:rPr lang="en-IE" sz="1950" dirty="0"/>
              <a:t>Replicating the Platform &amp; BTP application users, roles and authorizations from NEO to the Multi-cloud environment is a manual process. There is no automated tool for this migration. Please see the following help pages for details on how to configure this on the multi-cloud environment.</a:t>
            </a:r>
          </a:p>
          <a:p>
            <a:pPr marL="342900" indent="-342900">
              <a:buFont typeface="Arial" panose="020B0604020202020204" pitchFamily="34" charset="0"/>
              <a:buChar char="•"/>
            </a:pPr>
            <a:r>
              <a:rPr lang="en-US" sz="1950" dirty="0">
                <a:hlinkClick r:id="rId2"/>
              </a:rPr>
              <a:t>Building Roles and Role Collections for Applications</a:t>
            </a:r>
            <a:endParaRPr lang="en-US" sz="1950" dirty="0"/>
          </a:p>
          <a:p>
            <a:pPr marL="342900" indent="-342900">
              <a:buFont typeface="Arial" panose="020B0604020202020204" pitchFamily="34" charset="0"/>
              <a:buChar char="•"/>
            </a:pPr>
            <a:r>
              <a:rPr lang="en-US" sz="1950" dirty="0">
                <a:hlinkClick r:id="rId3"/>
              </a:rPr>
              <a:t>SAP Authorization and Trust Management Service in the Cloud Foundry Environment</a:t>
            </a:r>
            <a:endParaRPr lang="en-US" sz="1950" dirty="0"/>
          </a:p>
          <a:p>
            <a:pPr marL="342900" indent="-342900">
              <a:buFont typeface="Arial" panose="020B0604020202020204" pitchFamily="34" charset="0"/>
              <a:buChar char="•"/>
            </a:pPr>
            <a:r>
              <a:rPr lang="en-US" sz="1950" dirty="0">
                <a:hlinkClick r:id="rId4"/>
              </a:rPr>
              <a:t>Security Administration: Managing Authentication and Authorization</a:t>
            </a:r>
            <a:endParaRPr lang="en-US" sz="1950" dirty="0"/>
          </a:p>
          <a:p>
            <a:r>
              <a:rPr lang="en-IE" sz="1950" dirty="0"/>
              <a:t>If a custom IDP is used for the BTP-Neo landscape, to replicate it to the BTP multi-cloud all the configurations need to be redone.</a:t>
            </a:r>
            <a:endParaRPr lang="en-IE" sz="1950" dirty="0">
              <a:cs typeface="Arial"/>
            </a:endParaRPr>
          </a:p>
        </p:txBody>
      </p:sp>
      <p:sp>
        <p:nvSpPr>
          <p:cNvPr id="3" name="Title 2">
            <a:extLst>
              <a:ext uri="{FF2B5EF4-FFF2-40B4-BE49-F238E27FC236}">
                <a16:creationId xmlns:a16="http://schemas.microsoft.com/office/drawing/2014/main" id="{9833B5E7-7B56-4FA8-8D52-1B1CE50A1A59}"/>
              </a:ext>
            </a:extLst>
          </p:cNvPr>
          <p:cNvSpPr>
            <a:spLocks noGrp="1"/>
          </p:cNvSpPr>
          <p:nvPr>
            <p:ph type="title"/>
          </p:nvPr>
        </p:nvSpPr>
        <p:spPr>
          <a:xfrm>
            <a:off x="505457" y="504000"/>
            <a:ext cx="11183564" cy="369204"/>
          </a:xfrm>
        </p:spPr>
        <p:txBody>
          <a:bodyPr/>
          <a:lstStyle/>
          <a:p>
            <a:r>
              <a:rPr lang="en-IE" dirty="0">
                <a:solidFill>
                  <a:schemeClr val="tx2"/>
                </a:solidFill>
              </a:rPr>
              <a:t>Platform &amp; Application Users, Roles and Authorizations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E81FA-BD36-D246-A0BA-94256E3D831A}"/>
              </a:ext>
            </a:extLst>
          </p:cNvPr>
          <p:cNvSpPr>
            <a:spLocks noGrp="1"/>
          </p:cNvSpPr>
          <p:nvPr>
            <p:ph type="body" sz="quarter" idx="10"/>
          </p:nvPr>
        </p:nvSpPr>
        <p:spPr>
          <a:xfrm>
            <a:off x="1893194" y="1620000"/>
            <a:ext cx="9797282" cy="2501239"/>
          </a:xfrm>
        </p:spPr>
        <p:txBody>
          <a:bodyPr vert="horz" lIns="0" tIns="0" rIns="0" bIns="0" rtlCol="0" anchor="t">
            <a:normAutofit/>
          </a:bodyPr>
          <a:lstStyle/>
          <a:p>
            <a:pPr>
              <a:buClr>
                <a:schemeClr val="accent3"/>
              </a:buClr>
            </a:pPr>
            <a:r>
              <a:rPr lang="en-US" b="1" dirty="0"/>
              <a:t>SAP Business Technology Platform, Neo environment will be sunset on </a:t>
            </a:r>
            <a:r>
              <a:rPr lang="en-US" b="1" dirty="0">
                <a:solidFill>
                  <a:schemeClr val="tx2"/>
                </a:solidFill>
              </a:rPr>
              <a:t>December 31, 2028. </a:t>
            </a:r>
          </a:p>
          <a:p>
            <a:pPr>
              <a:buClr>
                <a:schemeClr val="accent3"/>
              </a:buClr>
            </a:pPr>
            <a:endParaRPr lang="en-US" b="1" dirty="0"/>
          </a:p>
          <a:p>
            <a:pPr>
              <a:buClr>
                <a:schemeClr val="accent3"/>
              </a:buClr>
            </a:pPr>
            <a:r>
              <a:rPr lang="en-US" dirty="0">
                <a:cs typeface="Arial"/>
              </a:rPr>
              <a:t>Customers and partners will need to migrate off the SAP BTP Neo environment by December 31, 2028</a:t>
            </a:r>
          </a:p>
          <a:p>
            <a:pPr marL="342900" indent="-342900">
              <a:buClr>
                <a:schemeClr val="accent3"/>
              </a:buClr>
              <a:buFont typeface="Arial" panose="020B0604020202020204" pitchFamily="34" charset="0"/>
              <a:buChar char="•"/>
            </a:pPr>
            <a:endParaRPr lang="en-US" dirty="0"/>
          </a:p>
          <a:p>
            <a:pPr marL="342900" indent="-342900">
              <a:buClr>
                <a:schemeClr val="accent3"/>
              </a:buClr>
              <a:buFont typeface="Arial" panose="020B0604020202020204" pitchFamily="34" charset="0"/>
              <a:buChar char="•"/>
            </a:pPr>
            <a:endParaRPr lang="en-US" dirty="0"/>
          </a:p>
        </p:txBody>
      </p:sp>
      <p:sp>
        <p:nvSpPr>
          <p:cNvPr id="24" name="Title"/>
          <p:cNvSpPr>
            <a:spLocks noGrp="1"/>
          </p:cNvSpPr>
          <p:nvPr>
            <p:ph type="title"/>
          </p:nvPr>
        </p:nvSpPr>
        <p:spPr bwMode="gray"/>
        <p:txBody>
          <a:bodyPr/>
          <a:lstStyle/>
          <a:p>
            <a:r>
              <a:rPr lang="en-US"/>
              <a:t>SAP BTP – </a:t>
            </a:r>
            <a:r>
              <a:rPr lang="en-US">
                <a:solidFill>
                  <a:schemeClr val="tx2"/>
                </a:solidFill>
              </a:rPr>
              <a:t>Neo environment sunset</a:t>
            </a:r>
          </a:p>
        </p:txBody>
      </p:sp>
      <p:sp>
        <p:nvSpPr>
          <p:cNvPr id="5" name="TextBox 4">
            <a:extLst>
              <a:ext uri="{FF2B5EF4-FFF2-40B4-BE49-F238E27FC236}">
                <a16:creationId xmlns:a16="http://schemas.microsoft.com/office/drawing/2014/main" id="{9C3D5E1F-D898-A407-F7DC-1D7F269A9BC3}"/>
              </a:ext>
            </a:extLst>
          </p:cNvPr>
          <p:cNvSpPr txBox="1"/>
          <p:nvPr/>
        </p:nvSpPr>
        <p:spPr>
          <a:xfrm>
            <a:off x="504001" y="4414697"/>
            <a:ext cx="11186476" cy="1646605"/>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1200" cap="none" spc="0" normalizeH="0" baseline="0" noProof="0">
                <a:ln>
                  <a:noFill/>
                </a:ln>
                <a:solidFill>
                  <a:srgbClr val="000000"/>
                </a:solidFill>
                <a:effectLst/>
                <a:uLnTx/>
                <a:uFillTx/>
                <a:latin typeface="72 Brand"/>
                <a:ea typeface="+mn-ea"/>
                <a:cs typeface="+mn-cs"/>
              </a:rPr>
              <a:t>SAP will collaborate with customers to help minimize the impact of migration, however, </a:t>
            </a:r>
            <a:r>
              <a:rPr kumimoji="0" lang="en-US" sz="2000" b="1" i="0" u="none" strike="noStrike" kern="1200" cap="none" spc="0" normalizeH="0" baseline="0" noProof="0">
                <a:ln>
                  <a:noFill/>
                </a:ln>
                <a:solidFill>
                  <a:srgbClr val="000000"/>
                </a:solidFill>
                <a:effectLst/>
                <a:uLnTx/>
                <a:uFillTx/>
                <a:latin typeface="72 Brand"/>
                <a:ea typeface="+mn-ea"/>
                <a:cs typeface="+mn-cs"/>
              </a:rPr>
              <a:t>customer involvement in the migration will be necessary</a:t>
            </a:r>
            <a:r>
              <a:rPr kumimoji="0" lang="en-US" sz="2000" b="0" i="0" u="none" strike="noStrike" kern="1200" cap="none" spc="0" normalizeH="0" baseline="0" noProof="0">
                <a:ln>
                  <a:noFill/>
                </a:ln>
                <a:solidFill>
                  <a:srgbClr val="000000"/>
                </a:solidFill>
                <a:effectLst/>
                <a:uLnTx/>
                <a:uFillTx/>
                <a:latin typeface="72 Brand"/>
                <a:ea typeface="+mn-ea"/>
                <a:cs typeface="+mn-cs"/>
              </a:rPr>
              <a:t>. SAP will share best practices documentation for migration projects and execution, as well as guidance intended to help lower migration costs and commercial impact. </a:t>
            </a:r>
          </a:p>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pic>
        <p:nvPicPr>
          <p:cNvPr id="25" name="Picture 24" descr="Picture 6.jpg"/>
          <p:cNvPicPr>
            <a:picLocks noChangeAspect="1"/>
          </p:cNvPicPr>
          <p:nvPr/>
        </p:nvPicPr>
        <p:blipFill>
          <a:blip r:embed="rId3"/>
          <a:stretch>
            <a:fillRect/>
          </a:stretch>
        </p:blipFill>
        <p:spPr>
          <a:xfrm>
            <a:off x="504001" y="1383434"/>
            <a:ext cx="1080000" cy="1080000"/>
          </a:xfrm>
          <a:prstGeom prst="rect">
            <a:avLst/>
          </a:prstGeom>
        </p:spPr>
      </p:pic>
      <p:pic>
        <p:nvPicPr>
          <p:cNvPr id="26" name="Picture 25" descr="Picture 8.jpg"/>
          <p:cNvPicPr>
            <a:picLocks noChangeAspect="1"/>
          </p:cNvPicPr>
          <p:nvPr/>
        </p:nvPicPr>
        <p:blipFill>
          <a:blip r:embed="rId4"/>
          <a:stretch>
            <a:fillRect/>
          </a:stretch>
        </p:blipFill>
        <p:spPr>
          <a:xfrm>
            <a:off x="401130" y="2665451"/>
            <a:ext cx="1279079" cy="127907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72B808-4F5D-499F-AA50-F23D85FE3114}"/>
              </a:ext>
            </a:extLst>
          </p:cNvPr>
          <p:cNvSpPr>
            <a:spLocks noGrp="1"/>
          </p:cNvSpPr>
          <p:nvPr>
            <p:ph type="body" sz="quarter" idx="10"/>
          </p:nvPr>
        </p:nvSpPr>
        <p:spPr/>
        <p:txBody>
          <a:bodyPr vert="horz" lIns="0" tIns="0" rIns="0" bIns="0" rtlCol="0" anchor="t">
            <a:normAutofit/>
          </a:bodyPr>
          <a:lstStyle/>
          <a:p>
            <a:pPr marL="456926" indent="-456926">
              <a:buClr>
                <a:schemeClr val="tx2"/>
              </a:buClr>
              <a:buFont typeface="+mj-lt"/>
              <a:buAutoNum type="arabicPeriod"/>
            </a:pPr>
            <a:r>
              <a:rPr lang="en-IE" b="0" dirty="0"/>
              <a:t>Log into SAP BTP then your select your region &amp; global account.</a:t>
            </a:r>
          </a:p>
          <a:p>
            <a:pPr marL="456926" indent="-456926">
              <a:buClr>
                <a:schemeClr val="tx2"/>
              </a:buClr>
              <a:buFont typeface="+mj-lt"/>
              <a:buAutoNum type="arabicPeriod"/>
            </a:pPr>
            <a:r>
              <a:rPr lang="en-IE" b="0" dirty="0"/>
              <a:t>Choose </a:t>
            </a:r>
            <a:r>
              <a:rPr lang="en-IE" dirty="0"/>
              <a:t>New Subaccount</a:t>
            </a:r>
            <a:r>
              <a:rPr lang="en-IE" b="0" dirty="0"/>
              <a:t>, pick display &amp; domain name then save.</a:t>
            </a:r>
          </a:p>
          <a:p>
            <a:pPr marL="456565" indent="-456565">
              <a:buClr>
                <a:schemeClr val="tx2"/>
              </a:buClr>
              <a:buAutoNum type="arabicPeriod"/>
            </a:pPr>
            <a:r>
              <a:rPr lang="en-IE" sz="1950" dirty="0"/>
              <a:t>Select the newly created subaccount, choose Enable </a:t>
            </a:r>
            <a:r>
              <a:rPr lang="en-IE" sz="1950" dirty="0">
                <a:ea typeface="+mn-lt"/>
                <a:cs typeface="+mn-lt"/>
              </a:rPr>
              <a:t>Cloud Foundry</a:t>
            </a:r>
            <a:r>
              <a:rPr lang="en-IE" sz="1950" dirty="0"/>
              <a:t>, provide a </a:t>
            </a:r>
            <a:r>
              <a:rPr lang="en-IE" sz="1950" dirty="0">
                <a:ea typeface="+mn-lt"/>
                <a:cs typeface="+mn-lt"/>
              </a:rPr>
              <a:t>Cloud Foundry</a:t>
            </a:r>
            <a:r>
              <a:rPr lang="en-IE" sz="1950" dirty="0"/>
              <a:t> organization name, and then choose Create.</a:t>
            </a:r>
            <a:endParaRPr lang="en-IE" sz="1950" dirty="0">
              <a:cs typeface="Arial"/>
            </a:endParaRPr>
          </a:p>
          <a:p>
            <a:pPr marL="456926" indent="-456926">
              <a:buClr>
                <a:schemeClr val="tx2"/>
              </a:buClr>
              <a:buFont typeface="+mj-lt"/>
              <a:buAutoNum type="arabicPeriod"/>
            </a:pPr>
            <a:r>
              <a:rPr lang="en-IE" b="0" dirty="0"/>
              <a:t>Choose </a:t>
            </a:r>
            <a:r>
              <a:rPr lang="en-IE" dirty="0"/>
              <a:t>Spaces</a:t>
            </a:r>
            <a:r>
              <a:rPr lang="en-IE" b="0" dirty="0"/>
              <a:t> in the navigation bar and select </a:t>
            </a:r>
            <a:r>
              <a:rPr lang="en-IE" dirty="0"/>
              <a:t>New Space.</a:t>
            </a:r>
            <a:r>
              <a:rPr lang="en-IE" b="0" dirty="0"/>
              <a:t> Enter space name, assign roles and save your changes.</a:t>
            </a:r>
          </a:p>
          <a:p>
            <a:r>
              <a:rPr lang="en-IE" sz="1948" dirty="0">
                <a:cs typeface="Arial"/>
              </a:rPr>
              <a:t>For more information on Role Collections, please see this </a:t>
            </a:r>
            <a:r>
              <a:rPr lang="en-IE" sz="1948" dirty="0">
                <a:cs typeface="Arial"/>
                <a:hlinkClick r:id="rId2"/>
              </a:rPr>
              <a:t>guide</a:t>
            </a:r>
            <a:endParaRPr lang="en-IE" sz="1948" dirty="0">
              <a:cs typeface="Arial"/>
            </a:endParaRPr>
          </a:p>
        </p:txBody>
      </p:sp>
      <p:sp>
        <p:nvSpPr>
          <p:cNvPr id="2" name="Title 1">
            <a:extLst>
              <a:ext uri="{FF2B5EF4-FFF2-40B4-BE49-F238E27FC236}">
                <a16:creationId xmlns:a16="http://schemas.microsoft.com/office/drawing/2014/main" id="{21C8035D-0B94-425F-81E9-232FFAA1D821}"/>
              </a:ext>
            </a:extLst>
          </p:cNvPr>
          <p:cNvSpPr>
            <a:spLocks noGrp="1"/>
          </p:cNvSpPr>
          <p:nvPr>
            <p:ph type="title"/>
          </p:nvPr>
        </p:nvSpPr>
        <p:spPr/>
        <p:txBody>
          <a:bodyPr/>
          <a:lstStyle/>
          <a:p>
            <a:r>
              <a:rPr lang="en-IE" dirty="0">
                <a:solidFill>
                  <a:schemeClr val="tx2"/>
                </a:solidFill>
              </a:rPr>
              <a:t>Create Subaccount and Multi-Cloud Space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92056-BC9E-4599-96E1-F00C8D54B28B}"/>
              </a:ext>
            </a:extLst>
          </p:cNvPr>
          <p:cNvSpPr>
            <a:spLocks noGrp="1"/>
          </p:cNvSpPr>
          <p:nvPr>
            <p:ph type="body" sz="quarter" idx="10"/>
          </p:nvPr>
        </p:nvSpPr>
        <p:spPr>
          <a:xfrm>
            <a:off x="508370" y="1620945"/>
            <a:ext cx="11177742" cy="2380983"/>
          </a:xfrm>
        </p:spPr>
        <p:txBody>
          <a:bodyPr/>
          <a:lstStyle/>
          <a:p>
            <a:pPr marL="456926" indent="-456926">
              <a:buClr>
                <a:schemeClr val="tx2"/>
              </a:buClr>
              <a:buFont typeface="+mj-lt"/>
              <a:buAutoNum type="arabicPeriod"/>
            </a:pPr>
            <a:r>
              <a:rPr lang="en-IE" b="0" dirty="0"/>
              <a:t>Before activating subscriptions, the </a:t>
            </a:r>
            <a:r>
              <a:rPr lang="en-IE" dirty="0"/>
              <a:t>Service Plan </a:t>
            </a:r>
            <a:r>
              <a:rPr lang="en-IE" b="0" dirty="0"/>
              <a:t>needs to assigned in the </a:t>
            </a:r>
            <a:r>
              <a:rPr lang="en-IE" dirty="0"/>
              <a:t>Entitlements </a:t>
            </a:r>
            <a:r>
              <a:rPr lang="en-IE" b="0" dirty="0"/>
              <a:t>tab in your subaccount home page.</a:t>
            </a:r>
          </a:p>
          <a:p>
            <a:pPr marL="456926" indent="-456926">
              <a:buClr>
                <a:schemeClr val="tx2"/>
              </a:buClr>
              <a:buFont typeface="+mj-lt"/>
              <a:buAutoNum type="arabicPeriod"/>
            </a:pPr>
            <a:r>
              <a:rPr lang="en-IE" b="0" dirty="0"/>
              <a:t>Once your plan has been assigned, select the </a:t>
            </a:r>
            <a:r>
              <a:rPr lang="en-IE" dirty="0"/>
              <a:t>Subscriptions </a:t>
            </a:r>
            <a:r>
              <a:rPr lang="en-IE" b="0" dirty="0"/>
              <a:t>tab and search for your chosen service.</a:t>
            </a:r>
          </a:p>
          <a:p>
            <a:pPr marL="456926" indent="-456926">
              <a:buClr>
                <a:schemeClr val="tx2"/>
              </a:buClr>
              <a:buFont typeface="+mj-lt"/>
              <a:buAutoNum type="arabicPeriod"/>
            </a:pPr>
            <a:r>
              <a:rPr lang="en-IE" b="0" dirty="0"/>
              <a:t>Select your chosen service and click </a:t>
            </a:r>
            <a:r>
              <a:rPr lang="en-IE" dirty="0"/>
              <a:t>Subscribe. </a:t>
            </a:r>
            <a:r>
              <a:rPr lang="en-IE" b="0" dirty="0"/>
              <a:t>Once subscribed you then select </a:t>
            </a:r>
            <a:r>
              <a:rPr lang="en-IE" dirty="0"/>
              <a:t>Go to Application</a:t>
            </a:r>
            <a:r>
              <a:rPr lang="en-IE" b="0" dirty="0"/>
              <a:t> to start using this.</a:t>
            </a:r>
          </a:p>
          <a:p>
            <a:pPr marL="456926" indent="-456926">
              <a:buFont typeface="+mj-lt"/>
              <a:buAutoNum type="arabicPeriod"/>
            </a:pPr>
            <a:endParaRPr lang="en-IE" b="0" dirty="0"/>
          </a:p>
        </p:txBody>
      </p:sp>
      <p:sp>
        <p:nvSpPr>
          <p:cNvPr id="3" name="Title 2">
            <a:extLst>
              <a:ext uri="{FF2B5EF4-FFF2-40B4-BE49-F238E27FC236}">
                <a16:creationId xmlns:a16="http://schemas.microsoft.com/office/drawing/2014/main" id="{9833B5E7-7B56-4FA8-8D52-1B1CE50A1A59}"/>
              </a:ext>
            </a:extLst>
          </p:cNvPr>
          <p:cNvSpPr>
            <a:spLocks noGrp="1"/>
          </p:cNvSpPr>
          <p:nvPr>
            <p:ph type="title"/>
          </p:nvPr>
        </p:nvSpPr>
        <p:spPr/>
        <p:txBody>
          <a:bodyPr/>
          <a:lstStyle/>
          <a:p>
            <a:r>
              <a:rPr lang="en-IE" dirty="0">
                <a:solidFill>
                  <a:schemeClr val="tx2"/>
                </a:solidFill>
              </a:rPr>
              <a:t>Activate Subscriptions</a:t>
            </a:r>
          </a:p>
        </p:txBody>
      </p:sp>
      <p:pic>
        <p:nvPicPr>
          <p:cNvPr id="4" name="Picture 3" descr="Picture 3.jpg"/>
          <p:cNvPicPr>
            <a:picLocks noChangeAspect="1"/>
          </p:cNvPicPr>
          <p:nvPr/>
        </p:nvPicPr>
        <p:blipFill>
          <a:blip r:embed="rId2"/>
          <a:stretch>
            <a:fillRect/>
          </a:stretch>
        </p:blipFill>
        <p:spPr>
          <a:xfrm>
            <a:off x="1053037" y="4024345"/>
            <a:ext cx="6239237" cy="225363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FDED6-BC84-49C0-B5CC-25C1BF34D9E6}"/>
              </a:ext>
            </a:extLst>
          </p:cNvPr>
          <p:cNvSpPr>
            <a:spLocks noGrp="1"/>
          </p:cNvSpPr>
          <p:nvPr>
            <p:ph type="body" sz="quarter" idx="10"/>
          </p:nvPr>
        </p:nvSpPr>
        <p:spPr>
          <a:xfrm>
            <a:off x="504000" y="1006103"/>
            <a:ext cx="11183565" cy="4861795"/>
          </a:xfrm>
        </p:spPr>
        <p:txBody>
          <a:bodyPr/>
          <a:lstStyle/>
          <a:p>
            <a:pPr>
              <a:buClr>
                <a:schemeClr val="tx2"/>
              </a:buClr>
            </a:pPr>
            <a:r>
              <a:rPr lang="en-IE" dirty="0"/>
              <a:t>NEO</a:t>
            </a:r>
          </a:p>
          <a:p>
            <a:pPr marL="342900" indent="-342900">
              <a:buClr>
                <a:schemeClr val="tx2"/>
              </a:buClr>
              <a:buFont typeface="+mj-lt"/>
              <a:buAutoNum type="arabicPeriod"/>
            </a:pPr>
            <a:r>
              <a:rPr lang="en-IE" sz="1400" dirty="0"/>
              <a:t>Navigate to your NEO subaccount homepage and select the Destinations tab.</a:t>
            </a:r>
          </a:p>
          <a:p>
            <a:pPr marL="342900" indent="-342900">
              <a:buClr>
                <a:schemeClr val="tx2"/>
              </a:buClr>
              <a:buFont typeface="+mj-lt"/>
              <a:buAutoNum type="arabicPeriod"/>
            </a:pPr>
            <a:r>
              <a:rPr lang="en-IE" sz="1400" dirty="0"/>
              <a:t>Choose the destination you want imported &amp; click the import button</a:t>
            </a:r>
          </a:p>
          <a:p>
            <a:pPr marL="342900" indent="-342900">
              <a:buClr>
                <a:schemeClr val="tx2"/>
              </a:buClr>
              <a:buFont typeface="+mj-lt"/>
              <a:buAutoNum type="arabicPeriod"/>
            </a:pPr>
            <a:r>
              <a:rPr lang="en-IE" sz="1400" dirty="0"/>
              <a:t>This will generate a file saved to your downloads, this will be the file we will import on the Cloud Foundry side</a:t>
            </a:r>
          </a:p>
          <a:p>
            <a:pPr>
              <a:buClr>
                <a:schemeClr val="tx2"/>
              </a:buClr>
            </a:pPr>
            <a:br>
              <a:rPr lang="en-IE" dirty="0"/>
            </a:br>
            <a:endParaRPr lang="en-IE" dirty="0"/>
          </a:p>
        </p:txBody>
      </p:sp>
      <p:sp>
        <p:nvSpPr>
          <p:cNvPr id="3" name="Title 2">
            <a:extLst>
              <a:ext uri="{FF2B5EF4-FFF2-40B4-BE49-F238E27FC236}">
                <a16:creationId xmlns:a16="http://schemas.microsoft.com/office/drawing/2014/main" id="{5BC323C7-26B8-4847-9883-F8079B80DB71}"/>
              </a:ext>
            </a:extLst>
          </p:cNvPr>
          <p:cNvSpPr>
            <a:spLocks noGrp="1"/>
          </p:cNvSpPr>
          <p:nvPr>
            <p:ph type="title"/>
          </p:nvPr>
        </p:nvSpPr>
        <p:spPr/>
        <p:txBody>
          <a:bodyPr/>
          <a:lstStyle/>
          <a:p>
            <a:r>
              <a:rPr lang="en-IE" dirty="0">
                <a:solidFill>
                  <a:schemeClr val="tx2"/>
                </a:solidFill>
              </a:rPr>
              <a:t>Copy destinations from NEO to Cloud Foundry </a:t>
            </a:r>
            <a:r>
              <a:rPr lang="en-IE" dirty="0"/>
              <a:t>– Export &amp; Import</a:t>
            </a:r>
          </a:p>
        </p:txBody>
      </p:sp>
      <p:sp>
        <p:nvSpPr>
          <p:cNvPr id="6" name="Rectangle 5">
            <a:extLst>
              <a:ext uri="{FF2B5EF4-FFF2-40B4-BE49-F238E27FC236}">
                <a16:creationId xmlns:a16="http://schemas.microsoft.com/office/drawing/2014/main" id="{7BC54F7F-2107-4C3A-A99B-5C4FE99E257C}"/>
              </a:ext>
            </a:extLst>
          </p:cNvPr>
          <p:cNvSpPr/>
          <p:nvPr/>
        </p:nvSpPr>
        <p:spPr>
          <a:xfrm>
            <a:off x="504000" y="3992635"/>
            <a:ext cx="10552514" cy="1738617"/>
          </a:xfrm>
          <a:prstGeom prst="rect">
            <a:avLst/>
          </a:prstGeom>
        </p:spPr>
        <p:txBody>
          <a:bodyPr wrap="square">
            <a:spAutoFit/>
          </a:bodyPr>
          <a:lstStyle/>
          <a:p>
            <a:pPr marL="0" marR="0" lvl="0" indent="0" algn="l" defTabSz="1087905" rtl="0" eaLnBrk="1" fontAlgn="auto" latinLnBrk="0" hangingPunct="1">
              <a:lnSpc>
                <a:spcPct val="100000"/>
              </a:lnSpc>
              <a:spcBef>
                <a:spcPts val="1798"/>
              </a:spcBef>
              <a:spcAft>
                <a:spcPts val="0"/>
              </a:spcAft>
              <a:buClr>
                <a:srgbClr val="1B90FF"/>
              </a:buClr>
              <a:buSzPct val="80000"/>
              <a:buFontTx/>
              <a:buNone/>
              <a:tabLst/>
              <a:defRPr/>
            </a:pPr>
            <a:r>
              <a:rPr kumimoji="0" lang="en-IE" sz="1998" b="0" i="0" u="none" strike="noStrike" kern="1200" cap="none" spc="0" normalizeH="0" baseline="0" noProof="0" dirty="0">
                <a:ln>
                  <a:noFill/>
                </a:ln>
                <a:solidFill>
                  <a:srgbClr val="000000"/>
                </a:solidFill>
                <a:effectLst/>
                <a:uLnTx/>
                <a:uFillTx/>
                <a:latin typeface="72 Brand"/>
                <a:ea typeface="+mn-ea"/>
                <a:cs typeface="+mn-cs"/>
              </a:rPr>
              <a:t>Cloud Foundry</a:t>
            </a:r>
          </a:p>
          <a:p>
            <a:pPr marL="456926" marR="0" lvl="0" indent="-456926" algn="l" defTabSz="1087905" rtl="0" eaLnBrk="1" fontAlgn="auto" latinLnBrk="0" hangingPunct="1">
              <a:lnSpc>
                <a:spcPct val="100000"/>
              </a:lnSpc>
              <a:spcBef>
                <a:spcPts val="1798"/>
              </a:spcBef>
              <a:spcAft>
                <a:spcPts val="0"/>
              </a:spcAft>
              <a:buClr>
                <a:srgbClr val="1B90FF"/>
              </a:buClr>
              <a:buSzPct val="80000"/>
              <a:buFont typeface="+mj-lt"/>
              <a:buAutoNum type="arabicPeriod"/>
              <a:tabLst/>
              <a:defRPr/>
            </a:pPr>
            <a:r>
              <a:rPr kumimoji="0" lang="en-IE" sz="1400" b="0" i="0" u="none" strike="noStrike" kern="1200" cap="none" spc="0" normalizeH="0" baseline="0" noProof="0" dirty="0">
                <a:ln>
                  <a:noFill/>
                </a:ln>
                <a:solidFill>
                  <a:srgbClr val="000000"/>
                </a:solidFill>
                <a:effectLst/>
                <a:uLnTx/>
                <a:uFillTx/>
                <a:latin typeface="72 Brand"/>
                <a:ea typeface="+mn-ea"/>
                <a:cs typeface="+mn-cs"/>
              </a:rPr>
              <a:t>Navigate to your Cloud Foundry subaccount homepage and select the Destinations tab.</a:t>
            </a:r>
          </a:p>
          <a:p>
            <a:pPr marL="456926" marR="0" lvl="0" indent="-456926" algn="l" defTabSz="1087905" rtl="0" eaLnBrk="1" fontAlgn="auto" latinLnBrk="0" hangingPunct="1">
              <a:lnSpc>
                <a:spcPct val="100000"/>
              </a:lnSpc>
              <a:spcBef>
                <a:spcPts val="1798"/>
              </a:spcBef>
              <a:spcAft>
                <a:spcPts val="0"/>
              </a:spcAft>
              <a:buClr>
                <a:srgbClr val="1B90FF"/>
              </a:buClr>
              <a:buSzPct val="80000"/>
              <a:buFont typeface="+mj-lt"/>
              <a:buAutoNum type="arabicPeriod"/>
              <a:tabLst/>
              <a:defRPr/>
            </a:pPr>
            <a:r>
              <a:rPr kumimoji="0" lang="en-IE" sz="1400" b="0" i="0" u="none" strike="noStrike" kern="1200" cap="none" spc="0" normalizeH="0" baseline="0" noProof="0" dirty="0">
                <a:ln>
                  <a:noFill/>
                </a:ln>
                <a:solidFill>
                  <a:srgbClr val="000000"/>
                </a:solidFill>
                <a:effectLst/>
                <a:uLnTx/>
                <a:uFillTx/>
                <a:latin typeface="72 Brand"/>
                <a:ea typeface="+mn-ea"/>
                <a:cs typeface="+mn-cs"/>
              </a:rPr>
              <a:t>Choose Import Destination</a:t>
            </a:r>
          </a:p>
          <a:p>
            <a:pPr marL="456926" marR="0" lvl="0" indent="-456926" algn="l" defTabSz="1087905" rtl="0" eaLnBrk="1" fontAlgn="auto" latinLnBrk="0" hangingPunct="1">
              <a:lnSpc>
                <a:spcPct val="100000"/>
              </a:lnSpc>
              <a:spcBef>
                <a:spcPts val="1798"/>
              </a:spcBef>
              <a:spcAft>
                <a:spcPts val="0"/>
              </a:spcAft>
              <a:buClr>
                <a:srgbClr val="1B90FF"/>
              </a:buClr>
              <a:buSzPct val="80000"/>
              <a:buFont typeface="+mj-lt"/>
              <a:buAutoNum type="arabicPeriod"/>
              <a:tabLst/>
              <a:defRPr/>
            </a:pPr>
            <a:r>
              <a:rPr kumimoji="0" lang="en-IE" sz="1400" b="0" i="0" u="none" strike="noStrike" kern="1200" cap="none" spc="0" normalizeH="0" baseline="0" noProof="0" dirty="0">
                <a:ln>
                  <a:noFill/>
                </a:ln>
                <a:solidFill>
                  <a:srgbClr val="000000"/>
                </a:solidFill>
                <a:effectLst/>
                <a:uLnTx/>
                <a:uFillTx/>
                <a:latin typeface="72 Brand"/>
                <a:ea typeface="+mn-ea"/>
                <a:cs typeface="+mn-cs"/>
              </a:rPr>
              <a:t>Upload the file generated from the export procedure</a:t>
            </a:r>
          </a:p>
        </p:txBody>
      </p:sp>
      <p:pic>
        <p:nvPicPr>
          <p:cNvPr id="7" name="Picture 6" descr="Picture 6.jpg"/>
          <p:cNvPicPr>
            <a:picLocks noChangeAspect="1"/>
          </p:cNvPicPr>
          <p:nvPr/>
        </p:nvPicPr>
        <p:blipFill>
          <a:blip r:embed="rId2"/>
          <a:stretch>
            <a:fillRect/>
          </a:stretch>
        </p:blipFill>
        <p:spPr>
          <a:xfrm>
            <a:off x="834012" y="2865365"/>
            <a:ext cx="7624310" cy="1127270"/>
          </a:xfrm>
          <a:prstGeom prst="rect">
            <a:avLst/>
          </a:prstGeom>
        </p:spPr>
      </p:pic>
      <p:sp>
        <p:nvSpPr>
          <p:cNvPr id="4" name="TextBox 3">
            <a:extLst>
              <a:ext uri="{FF2B5EF4-FFF2-40B4-BE49-F238E27FC236}">
                <a16:creationId xmlns:a16="http://schemas.microsoft.com/office/drawing/2014/main" id="{1AA21F38-1331-FDBB-17F5-47818E46B37F}"/>
              </a:ext>
            </a:extLst>
          </p:cNvPr>
          <p:cNvSpPr txBox="1"/>
          <p:nvPr/>
        </p:nvSpPr>
        <p:spPr>
          <a:xfrm>
            <a:off x="620487" y="5930807"/>
            <a:ext cx="8803692" cy="846386"/>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000000"/>
              </a:buClr>
              <a:buSzPct val="100000"/>
              <a:buFontTx/>
              <a:buNone/>
              <a:tabLst/>
              <a:defRPr/>
            </a:pPr>
            <a:r>
              <a:rPr kumimoji="0" lang="en-IE" sz="1400" b="0" i="0" u="none" strike="noStrike" kern="1200" cap="none" spc="0" normalizeH="0" baseline="0" noProof="0" dirty="0">
                <a:ln>
                  <a:noFill/>
                </a:ln>
                <a:solidFill>
                  <a:srgbClr val="000000"/>
                </a:solidFill>
                <a:effectLst/>
                <a:uLnTx/>
                <a:uFillTx/>
                <a:latin typeface="72 Brand"/>
                <a:ea typeface="+mn-ea"/>
                <a:cs typeface="+mn-cs"/>
              </a:rPr>
              <a:t>If you have many destinations to export and import you can check the sample automation application that can </a:t>
            </a:r>
            <a:br>
              <a:rPr kumimoji="0" lang="en-IE" sz="1400" b="0" i="0" u="none" strike="noStrike" kern="1200" cap="none" spc="0" normalizeH="0" baseline="0" noProof="0" dirty="0">
                <a:ln>
                  <a:noFill/>
                </a:ln>
                <a:solidFill>
                  <a:srgbClr val="000000"/>
                </a:solidFill>
                <a:effectLst/>
                <a:uLnTx/>
                <a:uFillTx/>
                <a:latin typeface="72 Brand"/>
                <a:ea typeface="+mn-ea"/>
                <a:cs typeface="+mn-cs"/>
              </a:rPr>
            </a:br>
            <a:r>
              <a:rPr kumimoji="0" lang="en-IE" sz="1400" b="0" i="0" u="none" strike="noStrike" kern="1200" cap="none" spc="0" normalizeH="0" baseline="0" noProof="0" dirty="0">
                <a:ln>
                  <a:noFill/>
                </a:ln>
                <a:solidFill>
                  <a:srgbClr val="000000"/>
                </a:solidFill>
                <a:effectLst/>
                <a:uLnTx/>
                <a:uFillTx/>
                <a:latin typeface="72 Brand"/>
                <a:ea typeface="+mn-ea"/>
                <a:cs typeface="+mn-cs"/>
              </a:rPr>
              <a:t>achieve this at </a:t>
            </a:r>
            <a:r>
              <a:rPr kumimoji="0" lang="en-IE" sz="1400" b="0" i="0" u="none" strike="noStrike" kern="1200" cap="none" spc="0" normalizeH="0" baseline="0" noProof="0" dirty="0">
                <a:ln>
                  <a:noFill/>
                </a:ln>
                <a:solidFill>
                  <a:srgbClr val="000000"/>
                </a:solidFill>
                <a:effectLst/>
                <a:uLnTx/>
                <a:uFillTx/>
                <a:latin typeface="72 Brand"/>
                <a:ea typeface="+mn-ea"/>
                <a:cs typeface="+mn-cs"/>
                <a:hlinkClick r:id="rId3"/>
              </a:rPr>
              <a:t>https://github.com/SAP-samples/btp-destination-service-samples</a:t>
            </a:r>
            <a:r>
              <a:rPr kumimoji="0" lang="en-IE" sz="1400" b="0" i="0" u="none" strike="noStrike" kern="1200" cap="none" spc="0" normalizeH="0" baseline="0" noProof="0" dirty="0">
                <a:ln>
                  <a:noFill/>
                </a:ln>
                <a:solidFill>
                  <a:srgbClr val="000000"/>
                </a:solidFill>
                <a:effectLst/>
                <a:uLnTx/>
                <a:uFillTx/>
                <a:latin typeface="72 Brand"/>
                <a:ea typeface="+mn-ea"/>
                <a:cs typeface="+mn-cs"/>
              </a:rPr>
              <a:t> </a:t>
            </a:r>
          </a:p>
          <a:p>
            <a:pPr marL="0" marR="0" lvl="0" indent="0" algn="l" defTabSz="1088776" rtl="0" eaLnBrk="1" fontAlgn="base" latinLnBrk="0" hangingPunct="1">
              <a:lnSpc>
                <a:spcPct val="100000"/>
              </a:lnSpc>
              <a:spcBef>
                <a:spcPct val="50000"/>
              </a:spcBef>
              <a:spcAft>
                <a:spcPct val="0"/>
              </a:spcAft>
              <a:buClr>
                <a:srgbClr val="000000"/>
              </a:buClr>
              <a:buSzPct val="100000"/>
              <a:buFontTx/>
              <a:buNone/>
              <a:tabLst/>
              <a:defRPr/>
            </a:pPr>
            <a:endParaRPr kumimoji="0" lang="en-US" sz="1800" b="0" i="0" u="none" strike="noStrike" kern="0" cap="none" spc="0" normalizeH="0" baseline="0" noProof="0" dirty="0">
              <a:ln>
                <a:noFill/>
              </a:ln>
              <a:solidFill>
                <a:srgbClr val="000000"/>
              </a:solidFill>
              <a:effectLst/>
              <a:uLnTx/>
              <a:uFillTx/>
              <a:latin typeface="72 Brand" panose="020B0504030603020204" pitchFamily="34" charset="0"/>
              <a:ea typeface="72 Brand" pitchFamily="34" charset="-128"/>
              <a:cs typeface="72 Brand"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D682-8D4B-4E01-9E78-625083E1F1F7}"/>
              </a:ext>
            </a:extLst>
          </p:cNvPr>
          <p:cNvSpPr>
            <a:spLocks noGrp="1"/>
          </p:cNvSpPr>
          <p:nvPr>
            <p:ph type="ctrTitle"/>
          </p:nvPr>
        </p:nvSpPr>
        <p:spPr/>
        <p:txBody>
          <a:bodyPr/>
          <a:lstStyle/>
          <a:p>
            <a:r>
              <a:rPr lang="en-GB" sz="4350" dirty="0">
                <a:cs typeface="Arial"/>
              </a:rPr>
              <a:t>HTML5</a:t>
            </a:r>
            <a:r>
              <a:rPr lang="en-GB" sz="4350" dirty="0">
                <a:solidFill>
                  <a:srgbClr val="00B0F0"/>
                </a:solidFill>
                <a:cs typeface="Arial"/>
              </a:rPr>
              <a:t> </a:t>
            </a:r>
            <a:r>
              <a:rPr lang="en-GB" sz="4350" dirty="0">
                <a:solidFill>
                  <a:schemeClr val="tx2"/>
                </a:solidFill>
                <a:cs typeface="Arial"/>
              </a:rPr>
              <a:t>Applications</a:t>
            </a:r>
          </a:p>
        </p:txBody>
      </p:sp>
      <p:sp>
        <p:nvSpPr>
          <p:cNvPr id="3" name="TextBox 2"/>
          <p:cNvSpPr txBox="1"/>
          <p:nvPr/>
        </p:nvSpPr>
        <p:spPr>
          <a:xfrm>
            <a:off x="10000000" y="0"/>
            <a:ext cx="2195175" cy="858000"/>
          </a:xfrm>
          <a:prstGeom prst="rect">
            <a:avLst/>
          </a:prstGeom>
          <a:noFill/>
        </p:spPr>
        <p:txBody>
          <a:bodyPr wrap="none" anchor="ctr">
            <a:spAutoFit/>
          </a:bodyPr>
          <a:lstStyle/>
          <a:p>
            <a:pPr algn="ctr"/>
            <a:r>
              <a:rPr sz="1200">
                <a:hlinkClick r:id="rId2" action="ppaction://hlinksldjump"/>
              </a:rPr>
              <a:t>Back to Analysis Slide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8B2A0-B1F9-490E-A9E8-297CF91EF055}"/>
              </a:ext>
            </a:extLst>
          </p:cNvPr>
          <p:cNvSpPr>
            <a:spLocks noGrp="1"/>
          </p:cNvSpPr>
          <p:nvPr>
            <p:ph type="title"/>
          </p:nvPr>
        </p:nvSpPr>
        <p:spPr>
          <a:xfrm>
            <a:off x="509827" y="506285"/>
            <a:ext cx="11174831" cy="738407"/>
          </a:xfrm>
        </p:spPr>
        <p:txBody>
          <a:bodyPr/>
          <a:lstStyle/>
          <a:p>
            <a:r>
              <a:rPr lang="en-US" dirty="0">
                <a:solidFill>
                  <a:schemeClr val="tx2"/>
                </a:solidFill>
                <a:latin typeface="+mj-lt"/>
              </a:rPr>
              <a:t>HTML5 Application Migration Steps</a:t>
            </a:r>
            <a:br>
              <a:rPr lang="en-US" dirty="0">
                <a:solidFill>
                  <a:schemeClr val="tx2"/>
                </a:solidFill>
                <a:latin typeface="+mj-lt"/>
                <a:ea typeface="Calibri" panose="020F0502020204030204" pitchFamily="34" charset="0"/>
              </a:rPr>
            </a:br>
            <a:endParaRPr lang="en-IE" dirty="0">
              <a:solidFill>
                <a:schemeClr val="tx2"/>
              </a:solidFill>
              <a:latin typeface="+mj-lt"/>
              <a:cs typeface="Calibri" panose="020F0502020204030204" pitchFamily="34" charset="0"/>
            </a:endParaRPr>
          </a:p>
        </p:txBody>
      </p:sp>
      <p:sp>
        <p:nvSpPr>
          <p:cNvPr id="4" name="Text Placeholder 3">
            <a:extLst>
              <a:ext uri="{FF2B5EF4-FFF2-40B4-BE49-F238E27FC236}">
                <a16:creationId xmlns:a16="http://schemas.microsoft.com/office/drawing/2014/main" id="{4083292C-3FE1-495D-8CFA-6561F28B80FD}"/>
              </a:ext>
            </a:extLst>
          </p:cNvPr>
          <p:cNvSpPr>
            <a:spLocks noGrp="1"/>
          </p:cNvSpPr>
          <p:nvPr>
            <p:ph type="body" sz="quarter" idx="10"/>
          </p:nvPr>
        </p:nvSpPr>
        <p:spPr>
          <a:xfrm>
            <a:off x="504482" y="1468222"/>
            <a:ext cx="11174832" cy="4712318"/>
          </a:xfrm>
        </p:spPr>
        <p:txBody>
          <a:bodyPr/>
          <a:lstStyle/>
          <a:p>
            <a:pPr>
              <a:buClr>
                <a:schemeClr val="tx2"/>
              </a:buClr>
            </a:pPr>
            <a:r>
              <a:rPr lang="en-IE" dirty="0"/>
              <a:t>The HTML5 application migration process is comprised of various steps, from migrating the application code itself till migration of associated authorizations roles and destinations. </a:t>
            </a:r>
          </a:p>
          <a:p>
            <a:pPr marL="456789" indent="-456789">
              <a:buClr>
                <a:schemeClr val="tx2"/>
              </a:buClr>
              <a:buFont typeface="+mj-lt"/>
              <a:buAutoNum type="arabicPeriod"/>
            </a:pPr>
            <a:r>
              <a:rPr lang="en-IE" b="0" dirty="0"/>
              <a:t>The e2e migration process is described </a:t>
            </a:r>
            <a:r>
              <a:rPr lang="en-IE" b="0" dirty="0">
                <a:hlinkClick r:id="rId2"/>
              </a:rPr>
              <a:t>here</a:t>
            </a:r>
            <a:r>
              <a:rPr lang="en-IE" b="0" dirty="0"/>
              <a:t>.</a:t>
            </a:r>
          </a:p>
          <a:p>
            <a:pPr marL="456789" indent="-456789">
              <a:buClr>
                <a:schemeClr val="tx2"/>
              </a:buClr>
              <a:buFont typeface="+mj-lt"/>
              <a:buAutoNum type="arabicPeriod"/>
            </a:pPr>
            <a:r>
              <a:rPr lang="en-IE" b="0" dirty="0"/>
              <a:t>Specific steps on migrating Fiori applications can be found </a:t>
            </a:r>
            <a:r>
              <a:rPr lang="en-IE" b="0" dirty="0">
                <a:hlinkClick r:id="rId3"/>
              </a:rPr>
              <a:t>here.</a:t>
            </a:r>
            <a:endParaRPr lang="en-IE" b="0" dirty="0"/>
          </a:p>
          <a:p>
            <a:pPr marL="456789" indent="-456789">
              <a:buClr>
                <a:schemeClr val="tx2"/>
              </a:buClr>
              <a:buFont typeface="+mj-lt"/>
              <a:buAutoNum type="arabicPeriod"/>
            </a:pPr>
            <a:r>
              <a:rPr lang="en-IE" b="0" dirty="0"/>
              <a:t>A blog illustrating the process can be found </a:t>
            </a:r>
            <a:r>
              <a:rPr lang="en-IE" b="0" dirty="0">
                <a:hlinkClick r:id="rId4"/>
              </a:rPr>
              <a:t>here.</a:t>
            </a:r>
            <a:endParaRPr lang="en-IE" b="0" dirty="0"/>
          </a:p>
          <a:p>
            <a:pPr>
              <a:buClr>
                <a:schemeClr val="tx2"/>
              </a:buClr>
            </a:pPr>
            <a:endParaRPr lang="en-IE"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1A0616-0828-CE63-3CBD-AEC66C5A149B}"/>
              </a:ext>
            </a:extLst>
          </p:cNvPr>
          <p:cNvSpPr>
            <a:spLocks noGrp="1"/>
          </p:cNvSpPr>
          <p:nvPr>
            <p:ph type="title"/>
          </p:nvPr>
        </p:nvSpPr>
        <p:spPr/>
        <p:txBody>
          <a:bodyPr/>
          <a:lstStyle/>
          <a:p>
            <a:r>
              <a:rPr lang="en-US">
                <a:solidFill>
                  <a:schemeClr val="accent1"/>
                </a:solidFill>
              </a:rPr>
              <a:t>Front-end Applications Migration (Neo → CF)</a:t>
            </a:r>
            <a:endParaRPr lang="en-IL">
              <a:solidFill>
                <a:schemeClr val="accent1"/>
              </a:solidFill>
            </a:endParaRPr>
          </a:p>
        </p:txBody>
      </p:sp>
      <p:sp>
        <p:nvSpPr>
          <p:cNvPr id="124" name="TextBox 123">
            <a:extLst>
              <a:ext uri="{FF2B5EF4-FFF2-40B4-BE49-F238E27FC236}">
                <a16:creationId xmlns:a16="http://schemas.microsoft.com/office/drawing/2014/main" id="{B6DE9A1A-9E3A-2D24-5D9B-DC17852D1157}"/>
              </a:ext>
            </a:extLst>
          </p:cNvPr>
          <p:cNvSpPr txBox="1"/>
          <p:nvPr/>
        </p:nvSpPr>
        <p:spPr>
          <a:xfrm>
            <a:off x="94192" y="2998221"/>
            <a:ext cx="45204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IL" sz="1800" b="1" kern="0">
                <a:latin typeface="+mn-lt"/>
                <a:ea typeface="Arial Unicode MS" pitchFamily="34" charset="-128"/>
                <a:cs typeface="Arial Unicode MS" pitchFamily="34" charset="-128"/>
              </a:rPr>
              <a:t>Neo</a:t>
            </a:r>
          </a:p>
        </p:txBody>
      </p:sp>
      <p:sp>
        <p:nvSpPr>
          <p:cNvPr id="125" name="TextBox 124">
            <a:extLst>
              <a:ext uri="{FF2B5EF4-FFF2-40B4-BE49-F238E27FC236}">
                <a16:creationId xmlns:a16="http://schemas.microsoft.com/office/drawing/2014/main" id="{D84B2F66-B795-1350-5622-50D70B80F17C}"/>
              </a:ext>
            </a:extLst>
          </p:cNvPr>
          <p:cNvSpPr txBox="1"/>
          <p:nvPr/>
        </p:nvSpPr>
        <p:spPr>
          <a:xfrm>
            <a:off x="105886" y="5316230"/>
            <a:ext cx="28854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IL" sz="1800" b="1" kern="0">
                <a:latin typeface="+mn-lt"/>
                <a:ea typeface="Arial Unicode MS" pitchFamily="34" charset="-128"/>
                <a:cs typeface="Arial Unicode MS" pitchFamily="34" charset="-128"/>
              </a:rPr>
              <a:t>CF</a:t>
            </a:r>
          </a:p>
        </p:txBody>
      </p:sp>
      <p:pic>
        <p:nvPicPr>
          <p:cNvPr id="126" name="Picture 125" descr="Picture 125.jpg"/>
          <p:cNvPicPr>
            <a:picLocks noChangeAspect="1"/>
          </p:cNvPicPr>
          <p:nvPr/>
        </p:nvPicPr>
        <p:blipFill>
          <a:blip r:embed="rId2"/>
          <a:stretch>
            <a:fillRect/>
          </a:stretch>
        </p:blipFill>
        <p:spPr>
          <a:xfrm>
            <a:off x="394539" y="4779187"/>
            <a:ext cx="2150033" cy="1351084"/>
          </a:xfrm>
          <a:prstGeom prst="rect">
            <a:avLst/>
          </a:prstGeom>
        </p:spPr>
      </p:pic>
      <p:sp>
        <p:nvSpPr>
          <p:cNvPr id="127" name="TextBox 126">
            <a:extLst>
              <a:ext uri="{FF2B5EF4-FFF2-40B4-BE49-F238E27FC236}">
                <a16:creationId xmlns:a16="http://schemas.microsoft.com/office/drawing/2014/main" id="{0875B7C9-3DBD-7A65-0D65-C4A2611CE898}"/>
              </a:ext>
            </a:extLst>
          </p:cNvPr>
          <p:cNvSpPr txBox="1"/>
          <p:nvPr/>
        </p:nvSpPr>
        <p:spPr>
          <a:xfrm>
            <a:off x="620318" y="4502434"/>
            <a:ext cx="1586973" cy="369332"/>
          </a:xfrm>
          <a:prstGeom prst="rect">
            <a:avLst/>
          </a:prstGeom>
          <a:noFill/>
        </p:spPr>
        <p:txBody>
          <a:bodyPr wrap="none" lIns="0" tIns="0" rIns="0" bIns="0" rtlCol="0">
            <a:spAutoFit/>
          </a:bodyPr>
          <a:lstStyle/>
          <a:p>
            <a:pPr defTabSz="1088449" fontAlgn="base">
              <a:spcAft>
                <a:spcPct val="0"/>
              </a:spcAft>
              <a:buClr>
                <a:srgbClr val="F0AB00"/>
              </a:buClr>
              <a:buSzPct val="80000"/>
              <a:defRPr/>
            </a:pPr>
            <a:r>
              <a:rPr lang="en-IL" sz="1200" kern="0">
                <a:solidFill>
                  <a:srgbClr val="000000"/>
                </a:solidFill>
                <a:latin typeface="+mn-lt"/>
                <a:ea typeface="Arial Unicode MS" pitchFamily="34" charset="-128"/>
                <a:cs typeface="Arial Unicode MS" pitchFamily="34" charset="-128"/>
              </a:rPr>
              <a:t>BTP Multicloud Cockpit</a:t>
            </a:r>
          </a:p>
          <a:p>
            <a:pPr defTabSz="1088449" fontAlgn="base">
              <a:spcAft>
                <a:spcPct val="0"/>
              </a:spcAft>
              <a:buClr>
                <a:srgbClr val="F0AB00"/>
              </a:buClr>
              <a:buSzPct val="80000"/>
              <a:defRPr/>
            </a:pPr>
            <a:r>
              <a:rPr lang="en-IL" sz="1200" kern="0">
                <a:solidFill>
                  <a:srgbClr val="000000"/>
                </a:solidFill>
                <a:latin typeface="+mn-lt"/>
                <a:ea typeface="Arial Unicode MS" pitchFamily="34" charset="-128"/>
                <a:cs typeface="Arial Unicode MS" pitchFamily="34" charset="-128"/>
              </a:rPr>
              <a:t>Service Marketplace</a:t>
            </a:r>
          </a:p>
        </p:txBody>
      </p:sp>
      <p:sp>
        <p:nvSpPr>
          <p:cNvPr id="128" name="TextBox 127">
            <a:extLst>
              <a:ext uri="{FF2B5EF4-FFF2-40B4-BE49-F238E27FC236}">
                <a16:creationId xmlns:a16="http://schemas.microsoft.com/office/drawing/2014/main" id="{26822410-4736-16B4-2204-2777C5E8CA1E}"/>
              </a:ext>
            </a:extLst>
          </p:cNvPr>
          <p:cNvSpPr txBox="1"/>
          <p:nvPr/>
        </p:nvSpPr>
        <p:spPr>
          <a:xfrm>
            <a:off x="959937" y="4954573"/>
            <a:ext cx="1101264" cy="92333"/>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defRPr/>
            </a:pPr>
            <a:r>
              <a:rPr lang="en-US" sz="600" kern="0">
                <a:solidFill>
                  <a:srgbClr val="000000"/>
                </a:solidFill>
                <a:latin typeface="+mn-lt"/>
                <a:ea typeface="Arial Unicode MS" pitchFamily="34" charset="-128"/>
                <a:cs typeface="Arial Unicode MS" pitchFamily="34" charset="-128"/>
              </a:rPr>
              <a:t>https://emea.cockpit.btp.cloud...</a:t>
            </a:r>
            <a:endParaRPr lang="en-IL" sz="600" kern="0">
              <a:solidFill>
                <a:srgbClr val="000000"/>
              </a:solidFill>
              <a:latin typeface="+mn-lt"/>
              <a:ea typeface="Arial Unicode MS" pitchFamily="34" charset="-128"/>
              <a:cs typeface="Arial Unicode MS" pitchFamily="34" charset="-128"/>
            </a:endParaRPr>
          </a:p>
        </p:txBody>
      </p:sp>
      <p:pic>
        <p:nvPicPr>
          <p:cNvPr id="129" name="Picture 128" descr="Picture 128.jpg"/>
          <p:cNvPicPr>
            <a:picLocks noChangeAspect="1"/>
          </p:cNvPicPr>
          <p:nvPr/>
        </p:nvPicPr>
        <p:blipFill>
          <a:blip r:embed="rId3"/>
          <a:stretch>
            <a:fillRect/>
          </a:stretch>
        </p:blipFill>
        <p:spPr>
          <a:xfrm>
            <a:off x="620318" y="5077318"/>
            <a:ext cx="1679535" cy="829284"/>
          </a:xfrm>
          <a:prstGeom prst="rect">
            <a:avLst/>
          </a:prstGeom>
        </p:spPr>
      </p:pic>
      <p:sp>
        <p:nvSpPr>
          <p:cNvPr id="130" name="Down Arrow 129">
            <a:extLst>
              <a:ext uri="{FF2B5EF4-FFF2-40B4-BE49-F238E27FC236}">
                <a16:creationId xmlns:a16="http://schemas.microsoft.com/office/drawing/2014/main" id="{C08716C1-2F53-0047-4A67-A45B96844AEB}"/>
              </a:ext>
            </a:extLst>
          </p:cNvPr>
          <p:cNvSpPr/>
          <p:nvPr/>
        </p:nvSpPr>
        <p:spPr bwMode="gray">
          <a:xfrm rot="10800000" flipV="1">
            <a:off x="1334794" y="4261991"/>
            <a:ext cx="175954" cy="144829"/>
          </a:xfrm>
          <a:prstGeom prst="downArrow">
            <a:avLst/>
          </a:prstGeom>
          <a:noFill/>
          <a:ln w="25400" algn="ctr">
            <a:solidFill>
              <a:srgbClr val="000000"/>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IL" sz="1799" b="0" i="0" u="none" strike="noStrike" kern="0" cap="none" spc="0" normalizeH="0" baseline="0" noProof="0" err="1">
              <a:ln>
                <a:noFill/>
              </a:ln>
              <a:solidFill>
                <a:srgbClr val="000000"/>
              </a:solidFill>
              <a:effectLst/>
              <a:uLnTx/>
              <a:uFillTx/>
              <a:latin typeface="+mn-lt"/>
              <a:ea typeface="Arial Unicode MS" pitchFamily="34" charset="-128"/>
              <a:cs typeface="Arial Unicode MS" pitchFamily="34" charset="-128"/>
            </a:endParaRPr>
          </a:p>
        </p:txBody>
      </p:sp>
      <p:sp>
        <p:nvSpPr>
          <p:cNvPr id="131" name="TextBox 130">
            <a:extLst>
              <a:ext uri="{FF2B5EF4-FFF2-40B4-BE49-F238E27FC236}">
                <a16:creationId xmlns:a16="http://schemas.microsoft.com/office/drawing/2014/main" id="{AFF709CA-BE4B-263E-D327-5F854257644A}"/>
              </a:ext>
            </a:extLst>
          </p:cNvPr>
          <p:cNvSpPr txBox="1"/>
          <p:nvPr/>
        </p:nvSpPr>
        <p:spPr>
          <a:xfrm>
            <a:off x="644433" y="6112154"/>
            <a:ext cx="1815108" cy="384721"/>
          </a:xfrm>
          <a:prstGeom prst="rect">
            <a:avLst/>
          </a:prstGeom>
          <a:noFill/>
        </p:spPr>
        <p:txBody>
          <a:bodyPr wrap="square" lIns="0" tIns="0" rIns="0" bIns="0" rtlCol="0">
            <a:spAutoFit/>
          </a:bodyPr>
          <a:lstStyle/>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WorkZone</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Business Application Studio</a:t>
            </a:r>
            <a:endParaRPr lang="en-IL" sz="1000" kern="0">
              <a:solidFill>
                <a:srgbClr val="000000"/>
              </a:solidFill>
              <a:latin typeface="+mn-lt"/>
              <a:ea typeface="Arial Unicode MS" pitchFamily="34" charset="-128"/>
              <a:cs typeface="Arial Unicode MS" pitchFamily="34" charset="-128"/>
            </a:endParaRPr>
          </a:p>
        </p:txBody>
      </p:sp>
      <p:pic>
        <p:nvPicPr>
          <p:cNvPr id="132" name="Picture 131" descr="Picture 125.jpg"/>
          <p:cNvPicPr>
            <a:picLocks noChangeAspect="1"/>
          </p:cNvPicPr>
          <p:nvPr/>
        </p:nvPicPr>
        <p:blipFill>
          <a:blip r:embed="rId2"/>
          <a:stretch>
            <a:fillRect/>
          </a:stretch>
        </p:blipFill>
        <p:spPr>
          <a:xfrm>
            <a:off x="418654" y="2404069"/>
            <a:ext cx="2150033" cy="1351084"/>
          </a:xfrm>
          <a:prstGeom prst="rect">
            <a:avLst/>
          </a:prstGeom>
        </p:spPr>
      </p:pic>
      <p:sp>
        <p:nvSpPr>
          <p:cNvPr id="133" name="TextBox 132">
            <a:extLst>
              <a:ext uri="{FF2B5EF4-FFF2-40B4-BE49-F238E27FC236}">
                <a16:creationId xmlns:a16="http://schemas.microsoft.com/office/drawing/2014/main" id="{743C52E9-8122-B2FD-54CD-AA277B6B1921}"/>
              </a:ext>
            </a:extLst>
          </p:cNvPr>
          <p:cNvSpPr txBox="1"/>
          <p:nvPr/>
        </p:nvSpPr>
        <p:spPr>
          <a:xfrm>
            <a:off x="641723" y="2241071"/>
            <a:ext cx="1815108" cy="184666"/>
          </a:xfrm>
          <a:prstGeom prst="rect">
            <a:avLst/>
          </a:prstGeom>
          <a:noFill/>
        </p:spPr>
        <p:txBody>
          <a:bodyPr wrap="square" lIns="0" tIns="0" rIns="0" bIns="0" rtlCol="0">
            <a:spAutoFit/>
          </a:bodyPr>
          <a:lstStyle/>
          <a:p>
            <a:pPr defTabSz="1088449" fontAlgn="base">
              <a:spcAft>
                <a:spcPct val="0"/>
              </a:spcAft>
              <a:buClr>
                <a:srgbClr val="F0AB00"/>
              </a:buClr>
              <a:buSzPct val="80000"/>
              <a:defRPr/>
            </a:pPr>
            <a:r>
              <a:rPr lang="en-IL" sz="1200" kern="0">
                <a:solidFill>
                  <a:srgbClr val="000000"/>
                </a:solidFill>
                <a:latin typeface="+mn-lt"/>
                <a:ea typeface="Arial Unicode MS" pitchFamily="34" charset="-128"/>
                <a:cs typeface="Arial Unicode MS" pitchFamily="34" charset="-128"/>
              </a:rPr>
              <a:t>BTP Neo Cockpit Services</a:t>
            </a:r>
          </a:p>
        </p:txBody>
      </p:sp>
      <p:sp>
        <p:nvSpPr>
          <p:cNvPr id="134" name="TextBox 133">
            <a:extLst>
              <a:ext uri="{FF2B5EF4-FFF2-40B4-BE49-F238E27FC236}">
                <a16:creationId xmlns:a16="http://schemas.microsoft.com/office/drawing/2014/main" id="{F80AA984-947E-E661-F1C8-3712D96E4E8E}"/>
              </a:ext>
            </a:extLst>
          </p:cNvPr>
          <p:cNvSpPr txBox="1"/>
          <p:nvPr/>
        </p:nvSpPr>
        <p:spPr>
          <a:xfrm>
            <a:off x="984052" y="2579455"/>
            <a:ext cx="1123706" cy="92333"/>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defRPr/>
            </a:pPr>
            <a:r>
              <a:rPr lang="en-US" sz="600" kern="0">
                <a:solidFill>
                  <a:srgbClr val="000000"/>
                </a:solidFill>
                <a:latin typeface="+mn-lt"/>
                <a:ea typeface="Arial Unicode MS" pitchFamily="34" charset="-128"/>
                <a:cs typeface="Arial Unicode MS" pitchFamily="34" charset="-128"/>
              </a:rPr>
              <a:t>https://account.hana.ondemand..</a:t>
            </a:r>
            <a:endParaRPr lang="en-IL" sz="600" kern="0">
              <a:solidFill>
                <a:srgbClr val="000000"/>
              </a:solidFill>
              <a:latin typeface="+mn-lt"/>
              <a:ea typeface="Arial Unicode MS" pitchFamily="34" charset="-128"/>
              <a:cs typeface="Arial Unicode MS" pitchFamily="34" charset="-128"/>
            </a:endParaRPr>
          </a:p>
        </p:txBody>
      </p:sp>
      <p:pic>
        <p:nvPicPr>
          <p:cNvPr id="135" name="Picture 134" descr="Picture 134.jpg"/>
          <p:cNvPicPr>
            <a:picLocks noChangeAspect="1"/>
          </p:cNvPicPr>
          <p:nvPr/>
        </p:nvPicPr>
        <p:blipFill>
          <a:blip r:embed="rId4"/>
          <a:stretch>
            <a:fillRect/>
          </a:stretch>
        </p:blipFill>
        <p:spPr>
          <a:xfrm>
            <a:off x="696073" y="2722078"/>
            <a:ext cx="1616012" cy="829284"/>
          </a:xfrm>
          <a:prstGeom prst="rect">
            <a:avLst/>
          </a:prstGeom>
        </p:spPr>
      </p:pic>
      <p:sp>
        <p:nvSpPr>
          <p:cNvPr id="136" name="TextBox 135">
            <a:extLst>
              <a:ext uri="{FF2B5EF4-FFF2-40B4-BE49-F238E27FC236}">
                <a16:creationId xmlns:a16="http://schemas.microsoft.com/office/drawing/2014/main" id="{077D4D65-A232-7BE5-97E4-71B0C7464348}"/>
              </a:ext>
            </a:extLst>
          </p:cNvPr>
          <p:cNvSpPr txBox="1"/>
          <p:nvPr/>
        </p:nvSpPr>
        <p:spPr>
          <a:xfrm>
            <a:off x="668548" y="3737036"/>
            <a:ext cx="1815108" cy="384721"/>
          </a:xfrm>
          <a:prstGeom prst="rect">
            <a:avLst/>
          </a:prstGeom>
          <a:noFill/>
        </p:spPr>
        <p:txBody>
          <a:bodyPr wrap="square" lIns="0" tIns="0" rIns="0" bIns="0" rtlCol="0">
            <a:spAutoFit/>
          </a:bodyPr>
          <a:lstStyle/>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Cloud Portal</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Web IDE</a:t>
            </a:r>
            <a:endParaRPr lang="en-IL" sz="1000" kern="0">
              <a:solidFill>
                <a:srgbClr val="000000"/>
              </a:solidFill>
              <a:latin typeface="+mn-lt"/>
              <a:ea typeface="Arial Unicode MS" pitchFamily="34" charset="-128"/>
              <a:cs typeface="Arial Unicode MS" pitchFamily="34" charset="-128"/>
            </a:endParaRPr>
          </a:p>
        </p:txBody>
      </p:sp>
      <p:sp>
        <p:nvSpPr>
          <p:cNvPr id="137" name="TextBox 136">
            <a:extLst>
              <a:ext uri="{FF2B5EF4-FFF2-40B4-BE49-F238E27FC236}">
                <a16:creationId xmlns:a16="http://schemas.microsoft.com/office/drawing/2014/main" id="{8E3724C0-8CDA-5239-75CE-47FB467F7B1E}"/>
              </a:ext>
            </a:extLst>
          </p:cNvPr>
          <p:cNvSpPr txBox="1"/>
          <p:nvPr/>
        </p:nvSpPr>
        <p:spPr>
          <a:xfrm>
            <a:off x="2756926" y="4502434"/>
            <a:ext cx="1186222" cy="184666"/>
          </a:xfrm>
          <a:prstGeom prst="rect">
            <a:avLst/>
          </a:prstGeom>
          <a:noFill/>
        </p:spPr>
        <p:txBody>
          <a:bodyPr wrap="none" lIns="0" tIns="0" rIns="0" bIns="0" rtlCol="0" anchor="t">
            <a:spAutoFit/>
          </a:bodyPr>
          <a:lstStyle/>
          <a:p>
            <a:pPr defTabSz="1088449" fontAlgn="base">
              <a:spcBef>
                <a:spcPct val="50000"/>
              </a:spcBef>
              <a:spcAft>
                <a:spcPct val="0"/>
              </a:spcAft>
              <a:buClr>
                <a:srgbClr val="F0AB00"/>
              </a:buClr>
              <a:buSzPct val="80000"/>
            </a:pPr>
            <a:r>
              <a:rPr lang="en-IL" sz="1200" kern="0">
                <a:solidFill>
                  <a:srgbClr val="000000"/>
                </a:solidFill>
                <a:latin typeface="+mn-lt"/>
                <a:ea typeface="Arial Unicode MS"/>
                <a:cs typeface="Arial Unicode MS"/>
              </a:rPr>
              <a:t>BAS / VSCode / …</a:t>
            </a:r>
          </a:p>
        </p:txBody>
      </p:sp>
      <p:pic>
        <p:nvPicPr>
          <p:cNvPr id="138" name="Picture 137" descr="Picture 137.jpg"/>
          <p:cNvPicPr>
            <a:picLocks noChangeAspect="1"/>
          </p:cNvPicPr>
          <p:nvPr/>
        </p:nvPicPr>
        <p:blipFill>
          <a:blip r:embed="rId5"/>
          <a:stretch>
            <a:fillRect/>
          </a:stretch>
        </p:blipFill>
        <p:spPr>
          <a:xfrm>
            <a:off x="2756926" y="4759819"/>
            <a:ext cx="1689749" cy="831383"/>
          </a:xfrm>
          <a:prstGeom prst="rect">
            <a:avLst/>
          </a:prstGeom>
        </p:spPr>
      </p:pic>
      <p:pic>
        <p:nvPicPr>
          <p:cNvPr id="139" name="Picture 138" descr="Picture 125.jpg"/>
          <p:cNvPicPr>
            <a:picLocks noChangeAspect="1"/>
          </p:cNvPicPr>
          <p:nvPr/>
        </p:nvPicPr>
        <p:blipFill>
          <a:blip r:embed="rId2"/>
          <a:stretch>
            <a:fillRect/>
          </a:stretch>
        </p:blipFill>
        <p:spPr>
          <a:xfrm>
            <a:off x="2709435" y="4905257"/>
            <a:ext cx="2001567" cy="1319394"/>
          </a:xfrm>
          <a:prstGeom prst="rect">
            <a:avLst/>
          </a:prstGeom>
        </p:spPr>
      </p:pic>
      <p:pic>
        <p:nvPicPr>
          <p:cNvPr id="140" name="Picture 139" descr="Picture 139.jpg"/>
          <p:cNvPicPr>
            <a:picLocks noChangeAspect="1"/>
          </p:cNvPicPr>
          <p:nvPr/>
        </p:nvPicPr>
        <p:blipFill>
          <a:blip r:embed="rId6"/>
          <a:stretch>
            <a:fillRect/>
          </a:stretch>
        </p:blipFill>
        <p:spPr>
          <a:xfrm>
            <a:off x="2926126" y="5197062"/>
            <a:ext cx="1558111" cy="831383"/>
          </a:xfrm>
          <a:prstGeom prst="rect">
            <a:avLst/>
          </a:prstGeom>
        </p:spPr>
      </p:pic>
      <p:sp>
        <p:nvSpPr>
          <p:cNvPr id="141" name="Down Arrow 140">
            <a:extLst>
              <a:ext uri="{FF2B5EF4-FFF2-40B4-BE49-F238E27FC236}">
                <a16:creationId xmlns:a16="http://schemas.microsoft.com/office/drawing/2014/main" id="{6E3A6D2C-1AC3-03D3-CCF2-6FC22A175D53}"/>
              </a:ext>
            </a:extLst>
          </p:cNvPr>
          <p:cNvSpPr/>
          <p:nvPr/>
        </p:nvSpPr>
        <p:spPr bwMode="gray">
          <a:xfrm rot="10800000" flipV="1">
            <a:off x="3479532" y="4262593"/>
            <a:ext cx="175954" cy="144829"/>
          </a:xfrm>
          <a:prstGeom prst="downArrow">
            <a:avLst/>
          </a:prstGeom>
          <a:noFill/>
          <a:ln w="25400" algn="ctr">
            <a:solidFill>
              <a:srgbClr val="000000"/>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IL" sz="1799" b="0" i="0" u="none" strike="noStrike" kern="0" cap="none" spc="0" normalizeH="0" baseline="0" noProof="0" err="1">
              <a:ln>
                <a:noFill/>
              </a:ln>
              <a:solidFill>
                <a:srgbClr val="000000"/>
              </a:solidFill>
              <a:effectLst/>
              <a:uLnTx/>
              <a:uFillTx/>
              <a:latin typeface="+mn-lt"/>
              <a:ea typeface="Arial Unicode MS" pitchFamily="34" charset="-128"/>
              <a:cs typeface="Arial Unicode MS" pitchFamily="34" charset="-128"/>
            </a:endParaRPr>
          </a:p>
        </p:txBody>
      </p:sp>
      <p:sp>
        <p:nvSpPr>
          <p:cNvPr id="142" name="TextBox 141">
            <a:extLst>
              <a:ext uri="{FF2B5EF4-FFF2-40B4-BE49-F238E27FC236}">
                <a16:creationId xmlns:a16="http://schemas.microsoft.com/office/drawing/2014/main" id="{86D89896-AFD9-2F61-12EE-E17316F4F683}"/>
              </a:ext>
            </a:extLst>
          </p:cNvPr>
          <p:cNvSpPr txBox="1"/>
          <p:nvPr/>
        </p:nvSpPr>
        <p:spPr>
          <a:xfrm>
            <a:off x="2709435" y="6117950"/>
            <a:ext cx="1815108" cy="384721"/>
          </a:xfrm>
          <a:prstGeom prst="rect">
            <a:avLst/>
          </a:prstGeom>
          <a:noFill/>
        </p:spPr>
        <p:txBody>
          <a:bodyPr wrap="square" lIns="0" tIns="0" rIns="0" bIns="0" rtlCol="0">
            <a:spAutoFit/>
          </a:bodyPr>
          <a:lstStyle/>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HTML5 Apps</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CAP apps</a:t>
            </a:r>
            <a:endParaRPr lang="en-IL" sz="1000" kern="0">
              <a:solidFill>
                <a:srgbClr val="000000"/>
              </a:solidFill>
              <a:latin typeface="+mn-lt"/>
              <a:ea typeface="Arial Unicode MS" pitchFamily="34" charset="-128"/>
              <a:cs typeface="Arial Unicode MS" pitchFamily="34" charset="-128"/>
            </a:endParaRPr>
          </a:p>
        </p:txBody>
      </p:sp>
      <p:pic>
        <p:nvPicPr>
          <p:cNvPr id="143" name="Picture 142" descr="Picture 125.jpg"/>
          <p:cNvPicPr>
            <a:picLocks noChangeAspect="1"/>
          </p:cNvPicPr>
          <p:nvPr/>
        </p:nvPicPr>
        <p:blipFill>
          <a:blip r:embed="rId2"/>
          <a:stretch>
            <a:fillRect/>
          </a:stretch>
        </p:blipFill>
        <p:spPr>
          <a:xfrm>
            <a:off x="2541162" y="2404069"/>
            <a:ext cx="2150033" cy="1351084"/>
          </a:xfrm>
          <a:prstGeom prst="rect">
            <a:avLst/>
          </a:prstGeom>
        </p:spPr>
      </p:pic>
      <p:sp>
        <p:nvSpPr>
          <p:cNvPr id="144" name="TextBox 143">
            <a:extLst>
              <a:ext uri="{FF2B5EF4-FFF2-40B4-BE49-F238E27FC236}">
                <a16:creationId xmlns:a16="http://schemas.microsoft.com/office/drawing/2014/main" id="{6160F19D-1F5D-4F9E-90E2-A094CD2BDC2E}"/>
              </a:ext>
            </a:extLst>
          </p:cNvPr>
          <p:cNvSpPr txBox="1"/>
          <p:nvPr/>
        </p:nvSpPr>
        <p:spPr>
          <a:xfrm>
            <a:off x="2764231" y="2241071"/>
            <a:ext cx="1815108" cy="184666"/>
          </a:xfrm>
          <a:prstGeom prst="rect">
            <a:avLst/>
          </a:prstGeom>
          <a:noFill/>
        </p:spPr>
        <p:txBody>
          <a:bodyPr wrap="square" lIns="0" tIns="0" rIns="0" bIns="0" rtlCol="0">
            <a:spAutoFit/>
          </a:bodyPr>
          <a:lstStyle/>
          <a:p>
            <a:pPr defTabSz="1088449" fontAlgn="base">
              <a:spcAft>
                <a:spcPct val="0"/>
              </a:spcAft>
              <a:buClr>
                <a:srgbClr val="F0AB00"/>
              </a:buClr>
              <a:buSzPct val="80000"/>
              <a:defRPr/>
            </a:pPr>
            <a:r>
              <a:rPr lang="en-IL" sz="1200" kern="0">
                <a:solidFill>
                  <a:srgbClr val="000000"/>
                </a:solidFill>
                <a:latin typeface="+mn-lt"/>
                <a:ea typeface="Arial Unicode MS" pitchFamily="34" charset="-128"/>
                <a:cs typeface="Arial Unicode MS" pitchFamily="34" charset="-128"/>
              </a:rPr>
              <a:t>WebIDE</a:t>
            </a:r>
          </a:p>
        </p:txBody>
      </p:sp>
      <p:sp>
        <p:nvSpPr>
          <p:cNvPr id="145" name="TextBox 144">
            <a:extLst>
              <a:ext uri="{FF2B5EF4-FFF2-40B4-BE49-F238E27FC236}">
                <a16:creationId xmlns:a16="http://schemas.microsoft.com/office/drawing/2014/main" id="{2B840D25-AA9A-5157-0D28-F8DD03DCDC90}"/>
              </a:ext>
            </a:extLst>
          </p:cNvPr>
          <p:cNvSpPr txBox="1"/>
          <p:nvPr/>
        </p:nvSpPr>
        <p:spPr>
          <a:xfrm>
            <a:off x="3106560" y="2579455"/>
            <a:ext cx="1021113" cy="92333"/>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defRPr/>
            </a:pPr>
            <a:r>
              <a:rPr lang="en-US" sz="600" kern="0">
                <a:solidFill>
                  <a:srgbClr val="000000"/>
                </a:solidFill>
                <a:latin typeface="+mn-lt"/>
                <a:ea typeface="Arial Unicode MS" pitchFamily="34" charset="-128"/>
                <a:cs typeface="Arial Unicode MS" pitchFamily="34" charset="-128"/>
              </a:rPr>
              <a:t>https://webidecp.dispatcher...</a:t>
            </a:r>
            <a:endParaRPr lang="en-IL" sz="600" kern="0">
              <a:solidFill>
                <a:srgbClr val="000000"/>
              </a:solidFill>
              <a:latin typeface="+mn-lt"/>
              <a:ea typeface="Arial Unicode MS" pitchFamily="34" charset="-128"/>
              <a:cs typeface="Arial Unicode MS" pitchFamily="34" charset="-128"/>
            </a:endParaRPr>
          </a:p>
        </p:txBody>
      </p:sp>
      <p:pic>
        <p:nvPicPr>
          <p:cNvPr id="146" name="Picture 145" descr="Picture 145.jpg"/>
          <p:cNvPicPr>
            <a:picLocks noChangeAspect="1"/>
          </p:cNvPicPr>
          <p:nvPr/>
        </p:nvPicPr>
        <p:blipFill>
          <a:blip r:embed="rId7"/>
          <a:stretch>
            <a:fillRect/>
          </a:stretch>
        </p:blipFill>
        <p:spPr>
          <a:xfrm>
            <a:off x="2808642" y="2713383"/>
            <a:ext cx="1616012" cy="806918"/>
          </a:xfrm>
          <a:prstGeom prst="rect">
            <a:avLst/>
          </a:prstGeom>
        </p:spPr>
      </p:pic>
      <p:sp>
        <p:nvSpPr>
          <p:cNvPr id="147" name="TextBox 146">
            <a:extLst>
              <a:ext uri="{FF2B5EF4-FFF2-40B4-BE49-F238E27FC236}">
                <a16:creationId xmlns:a16="http://schemas.microsoft.com/office/drawing/2014/main" id="{F2869AF8-C777-CEAA-96C7-C0D02A43029E}"/>
              </a:ext>
            </a:extLst>
          </p:cNvPr>
          <p:cNvSpPr txBox="1"/>
          <p:nvPr/>
        </p:nvSpPr>
        <p:spPr>
          <a:xfrm>
            <a:off x="2791056" y="3737036"/>
            <a:ext cx="1815108" cy="384721"/>
          </a:xfrm>
          <a:prstGeom prst="rect">
            <a:avLst/>
          </a:prstGeom>
          <a:noFill/>
        </p:spPr>
        <p:txBody>
          <a:bodyPr wrap="square" lIns="0" tIns="0" rIns="0" bIns="0" rtlCol="0">
            <a:spAutoFit/>
          </a:bodyPr>
          <a:lstStyle/>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Helium Apps</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Java Apps</a:t>
            </a:r>
            <a:endParaRPr lang="en-IL" sz="1000" kern="0">
              <a:solidFill>
                <a:srgbClr val="000000"/>
              </a:solidFill>
              <a:latin typeface="+mn-lt"/>
              <a:ea typeface="Arial Unicode MS" pitchFamily="34" charset="-128"/>
              <a:cs typeface="Arial Unicode MS" pitchFamily="34" charset="-128"/>
            </a:endParaRPr>
          </a:p>
        </p:txBody>
      </p:sp>
      <p:pic>
        <p:nvPicPr>
          <p:cNvPr id="148" name="Picture 147" descr="Picture 147.jpg"/>
          <p:cNvPicPr>
            <a:picLocks noChangeAspect="1"/>
          </p:cNvPicPr>
          <p:nvPr/>
        </p:nvPicPr>
        <p:blipFill>
          <a:blip r:embed="rId8"/>
          <a:stretch>
            <a:fillRect/>
          </a:stretch>
        </p:blipFill>
        <p:spPr>
          <a:xfrm>
            <a:off x="5028750" y="2518466"/>
            <a:ext cx="340138" cy="340138"/>
          </a:xfrm>
          <a:prstGeom prst="rect">
            <a:avLst/>
          </a:prstGeom>
        </p:spPr>
      </p:pic>
      <p:sp>
        <p:nvSpPr>
          <p:cNvPr id="149" name="TextBox 148">
            <a:extLst>
              <a:ext uri="{FF2B5EF4-FFF2-40B4-BE49-F238E27FC236}">
                <a16:creationId xmlns:a16="http://schemas.microsoft.com/office/drawing/2014/main" id="{C3D0BAE6-39D9-2964-BCC4-22D6F835D785}"/>
              </a:ext>
            </a:extLst>
          </p:cNvPr>
          <p:cNvSpPr txBox="1"/>
          <p:nvPr/>
        </p:nvSpPr>
        <p:spPr>
          <a:xfrm>
            <a:off x="5039118" y="2294821"/>
            <a:ext cx="229230" cy="184666"/>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IL" sz="1200" kern="0">
                <a:solidFill>
                  <a:srgbClr val="000000"/>
                </a:solidFill>
                <a:latin typeface="+mn-lt"/>
                <a:ea typeface="Arial Unicode MS" pitchFamily="34" charset="-128"/>
                <a:cs typeface="Arial Unicode MS" pitchFamily="34" charset="-128"/>
              </a:rPr>
              <a:t>API</a:t>
            </a:r>
          </a:p>
        </p:txBody>
      </p:sp>
      <p:pic>
        <p:nvPicPr>
          <p:cNvPr id="150" name="Picture 149" descr="Picture 149.jpg"/>
          <p:cNvPicPr>
            <a:picLocks noChangeAspect="1"/>
          </p:cNvPicPr>
          <p:nvPr/>
        </p:nvPicPr>
        <p:blipFill>
          <a:blip r:embed="rId9"/>
          <a:stretch>
            <a:fillRect/>
          </a:stretch>
        </p:blipFill>
        <p:spPr>
          <a:xfrm>
            <a:off x="5485382" y="2471689"/>
            <a:ext cx="451994" cy="451994"/>
          </a:xfrm>
          <a:prstGeom prst="rect">
            <a:avLst/>
          </a:prstGeom>
        </p:spPr>
      </p:pic>
      <p:sp>
        <p:nvSpPr>
          <p:cNvPr id="151" name="TextBox 150">
            <a:extLst>
              <a:ext uri="{FF2B5EF4-FFF2-40B4-BE49-F238E27FC236}">
                <a16:creationId xmlns:a16="http://schemas.microsoft.com/office/drawing/2014/main" id="{6BC120F5-B7D8-F6D3-F839-49705BDF1181}"/>
              </a:ext>
            </a:extLst>
          </p:cNvPr>
          <p:cNvSpPr txBox="1"/>
          <p:nvPr/>
        </p:nvSpPr>
        <p:spPr>
          <a:xfrm>
            <a:off x="5587454" y="2271805"/>
            <a:ext cx="221214" cy="184666"/>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IL" sz="1200" kern="0">
                <a:solidFill>
                  <a:srgbClr val="000000"/>
                </a:solidFill>
                <a:latin typeface="+mn-lt"/>
                <a:ea typeface="Arial Unicode MS" pitchFamily="34" charset="-128"/>
                <a:cs typeface="Arial Unicode MS" pitchFamily="34" charset="-128"/>
              </a:rPr>
              <a:t>CLI</a:t>
            </a:r>
          </a:p>
        </p:txBody>
      </p:sp>
      <p:pic>
        <p:nvPicPr>
          <p:cNvPr id="152" name="Picture 151" descr="Picture 151.jpg"/>
          <p:cNvPicPr>
            <a:picLocks noChangeAspect="1"/>
          </p:cNvPicPr>
          <p:nvPr/>
        </p:nvPicPr>
        <p:blipFill>
          <a:blip r:embed="rId10"/>
          <a:stretch>
            <a:fillRect/>
          </a:stretch>
        </p:blipFill>
        <p:spPr>
          <a:xfrm>
            <a:off x="5973433" y="2387154"/>
            <a:ext cx="569267" cy="569267"/>
          </a:xfrm>
          <a:prstGeom prst="rect">
            <a:avLst/>
          </a:prstGeom>
        </p:spPr>
      </p:pic>
      <p:sp>
        <p:nvSpPr>
          <p:cNvPr id="153" name="TextBox 152">
            <a:extLst>
              <a:ext uri="{FF2B5EF4-FFF2-40B4-BE49-F238E27FC236}">
                <a16:creationId xmlns:a16="http://schemas.microsoft.com/office/drawing/2014/main" id="{0CF0ADDB-3CB8-CEDE-2B49-BAD876E87446}"/>
              </a:ext>
            </a:extLst>
          </p:cNvPr>
          <p:cNvSpPr txBox="1"/>
          <p:nvPr/>
        </p:nvSpPr>
        <p:spPr>
          <a:xfrm>
            <a:off x="6044868" y="2286874"/>
            <a:ext cx="436017" cy="153888"/>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IL" sz="1000" kern="0">
                <a:solidFill>
                  <a:srgbClr val="000000"/>
                </a:solidFill>
                <a:latin typeface="+mn-lt"/>
                <a:ea typeface="Arial Unicode MS" pitchFamily="34" charset="-128"/>
                <a:cs typeface="Arial Unicode MS" pitchFamily="34" charset="-128"/>
              </a:rPr>
              <a:t>Cockpit</a:t>
            </a:r>
          </a:p>
        </p:txBody>
      </p:sp>
      <p:sp>
        <p:nvSpPr>
          <p:cNvPr id="154" name="TextBox 153">
            <a:extLst>
              <a:ext uri="{FF2B5EF4-FFF2-40B4-BE49-F238E27FC236}">
                <a16:creationId xmlns:a16="http://schemas.microsoft.com/office/drawing/2014/main" id="{EBD6E7F5-41C8-2E6D-3195-3BFD03E5E2F9}"/>
              </a:ext>
            </a:extLst>
          </p:cNvPr>
          <p:cNvSpPr txBox="1"/>
          <p:nvPr/>
        </p:nvSpPr>
        <p:spPr>
          <a:xfrm>
            <a:off x="4858647" y="3041134"/>
            <a:ext cx="1020482" cy="1077218"/>
          </a:xfrm>
          <a:prstGeom prst="rect">
            <a:avLst/>
          </a:prstGeom>
          <a:noFill/>
        </p:spPr>
        <p:txBody>
          <a:bodyPr wrap="square" lIns="0" tIns="0" rIns="0" bIns="0" rtlCol="0">
            <a:spAutoFit/>
          </a:bodyPr>
          <a:lstStyle/>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Git</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manifest.json</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neo-app.json</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mta.yaml</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SAML, Roles</a:t>
            </a:r>
            <a:endParaRPr lang="en-IL" sz="1000" kern="0">
              <a:solidFill>
                <a:srgbClr val="000000"/>
              </a:solidFill>
              <a:latin typeface="+mn-lt"/>
              <a:ea typeface="Arial Unicode MS" pitchFamily="34" charset="-128"/>
              <a:cs typeface="Arial Unicode MS" pitchFamily="34" charset="-128"/>
            </a:endParaRPr>
          </a:p>
        </p:txBody>
      </p:sp>
      <p:sp>
        <p:nvSpPr>
          <p:cNvPr id="155" name="Rectangle 154">
            <a:extLst>
              <a:ext uri="{FF2B5EF4-FFF2-40B4-BE49-F238E27FC236}">
                <a16:creationId xmlns:a16="http://schemas.microsoft.com/office/drawing/2014/main" id="{87830E22-B501-BA01-786F-57BD38F9DA80}"/>
              </a:ext>
            </a:extLst>
          </p:cNvPr>
          <p:cNvSpPr/>
          <p:nvPr/>
        </p:nvSpPr>
        <p:spPr bwMode="gray">
          <a:xfrm>
            <a:off x="6093167" y="3115353"/>
            <a:ext cx="899065" cy="192361"/>
          </a:xfrm>
          <a:prstGeom prst="rect">
            <a:avLst/>
          </a:prstGeom>
          <a:solidFill>
            <a:srgbClr val="4FB81C">
              <a:lumMod val="60000"/>
              <a:lumOff val="40000"/>
            </a:srgbClr>
          </a:solidFill>
          <a:ln w="127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IL" sz="10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UI</a:t>
            </a:r>
          </a:p>
        </p:txBody>
      </p:sp>
      <p:sp>
        <p:nvSpPr>
          <p:cNvPr id="156" name="Rectangle 155">
            <a:extLst>
              <a:ext uri="{FF2B5EF4-FFF2-40B4-BE49-F238E27FC236}">
                <a16:creationId xmlns:a16="http://schemas.microsoft.com/office/drawing/2014/main" id="{2CABFFF1-3B28-AF2C-24E3-61BEDF925D44}"/>
              </a:ext>
            </a:extLst>
          </p:cNvPr>
          <p:cNvSpPr/>
          <p:nvPr/>
        </p:nvSpPr>
        <p:spPr bwMode="gray">
          <a:xfrm>
            <a:off x="6093168" y="3399649"/>
            <a:ext cx="899066" cy="192361"/>
          </a:xfrm>
          <a:prstGeom prst="rect">
            <a:avLst/>
          </a:prstGeom>
          <a:solidFill>
            <a:srgbClr val="F0AB00">
              <a:lumMod val="60000"/>
              <a:lumOff val="40000"/>
            </a:srgbClr>
          </a:solidFill>
          <a:ln w="127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IL" sz="10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Destinations</a:t>
            </a:r>
          </a:p>
        </p:txBody>
      </p:sp>
      <p:sp>
        <p:nvSpPr>
          <p:cNvPr id="157" name="Rectangle 156">
            <a:extLst>
              <a:ext uri="{FF2B5EF4-FFF2-40B4-BE49-F238E27FC236}">
                <a16:creationId xmlns:a16="http://schemas.microsoft.com/office/drawing/2014/main" id="{60F29354-D4B8-7A6F-5F9A-9EB320DD201B}"/>
              </a:ext>
            </a:extLst>
          </p:cNvPr>
          <p:cNvSpPr/>
          <p:nvPr/>
        </p:nvSpPr>
        <p:spPr bwMode="gray">
          <a:xfrm>
            <a:off x="6093167" y="3695159"/>
            <a:ext cx="899066" cy="192361"/>
          </a:xfrm>
          <a:prstGeom prst="rect">
            <a:avLst/>
          </a:prstGeom>
          <a:solidFill>
            <a:srgbClr val="760A85">
              <a:lumMod val="40000"/>
              <a:lumOff val="60000"/>
            </a:srgbClr>
          </a:solidFill>
          <a:ln w="127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IL" sz="10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AuthZ</a:t>
            </a:r>
          </a:p>
        </p:txBody>
      </p:sp>
      <p:pic>
        <p:nvPicPr>
          <p:cNvPr id="158" name="Picture 157" descr="Picture 147.jpg"/>
          <p:cNvPicPr>
            <a:picLocks noChangeAspect="1"/>
          </p:cNvPicPr>
          <p:nvPr/>
        </p:nvPicPr>
        <p:blipFill>
          <a:blip r:embed="rId8"/>
          <a:stretch>
            <a:fillRect/>
          </a:stretch>
        </p:blipFill>
        <p:spPr>
          <a:xfrm>
            <a:off x="5028750" y="4776242"/>
            <a:ext cx="340138" cy="340138"/>
          </a:xfrm>
          <a:prstGeom prst="rect">
            <a:avLst/>
          </a:prstGeom>
        </p:spPr>
      </p:pic>
      <p:sp>
        <p:nvSpPr>
          <p:cNvPr id="159" name="TextBox 158">
            <a:extLst>
              <a:ext uri="{FF2B5EF4-FFF2-40B4-BE49-F238E27FC236}">
                <a16:creationId xmlns:a16="http://schemas.microsoft.com/office/drawing/2014/main" id="{5CB92F66-49CA-797E-1F11-DC552147E073}"/>
              </a:ext>
            </a:extLst>
          </p:cNvPr>
          <p:cNvSpPr txBox="1"/>
          <p:nvPr/>
        </p:nvSpPr>
        <p:spPr>
          <a:xfrm>
            <a:off x="5039118" y="4552597"/>
            <a:ext cx="229230" cy="184666"/>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IL" sz="1200" kern="0">
                <a:solidFill>
                  <a:srgbClr val="000000"/>
                </a:solidFill>
                <a:latin typeface="+mn-lt"/>
                <a:ea typeface="Arial Unicode MS" pitchFamily="34" charset="-128"/>
                <a:cs typeface="Arial Unicode MS" pitchFamily="34" charset="-128"/>
              </a:rPr>
              <a:t>API</a:t>
            </a:r>
          </a:p>
        </p:txBody>
      </p:sp>
      <p:pic>
        <p:nvPicPr>
          <p:cNvPr id="160" name="Picture 159" descr="Picture 149.jpg"/>
          <p:cNvPicPr>
            <a:picLocks noChangeAspect="1"/>
          </p:cNvPicPr>
          <p:nvPr/>
        </p:nvPicPr>
        <p:blipFill>
          <a:blip r:embed="rId9"/>
          <a:stretch>
            <a:fillRect/>
          </a:stretch>
        </p:blipFill>
        <p:spPr>
          <a:xfrm>
            <a:off x="5485382" y="4729465"/>
            <a:ext cx="451994" cy="451994"/>
          </a:xfrm>
          <a:prstGeom prst="rect">
            <a:avLst/>
          </a:prstGeom>
        </p:spPr>
      </p:pic>
      <p:sp>
        <p:nvSpPr>
          <p:cNvPr id="161" name="TextBox 160">
            <a:extLst>
              <a:ext uri="{FF2B5EF4-FFF2-40B4-BE49-F238E27FC236}">
                <a16:creationId xmlns:a16="http://schemas.microsoft.com/office/drawing/2014/main" id="{B3701C24-8180-2691-C487-02E3D0B93759}"/>
              </a:ext>
            </a:extLst>
          </p:cNvPr>
          <p:cNvSpPr txBox="1"/>
          <p:nvPr/>
        </p:nvSpPr>
        <p:spPr>
          <a:xfrm>
            <a:off x="5587454" y="4529581"/>
            <a:ext cx="221214" cy="184666"/>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IL" sz="1200" kern="0">
                <a:solidFill>
                  <a:srgbClr val="000000"/>
                </a:solidFill>
                <a:latin typeface="+mn-lt"/>
                <a:ea typeface="Arial Unicode MS" pitchFamily="34" charset="-128"/>
                <a:cs typeface="Arial Unicode MS" pitchFamily="34" charset="-128"/>
              </a:rPr>
              <a:t>CLI</a:t>
            </a:r>
          </a:p>
        </p:txBody>
      </p:sp>
      <p:pic>
        <p:nvPicPr>
          <p:cNvPr id="162" name="Picture 161" descr="Picture 151.jpg"/>
          <p:cNvPicPr>
            <a:picLocks noChangeAspect="1"/>
          </p:cNvPicPr>
          <p:nvPr/>
        </p:nvPicPr>
        <p:blipFill>
          <a:blip r:embed="rId10"/>
          <a:stretch>
            <a:fillRect/>
          </a:stretch>
        </p:blipFill>
        <p:spPr>
          <a:xfrm>
            <a:off x="5973433" y="4644930"/>
            <a:ext cx="569267" cy="569267"/>
          </a:xfrm>
          <a:prstGeom prst="rect">
            <a:avLst/>
          </a:prstGeom>
        </p:spPr>
      </p:pic>
      <p:sp>
        <p:nvSpPr>
          <p:cNvPr id="163" name="TextBox 162">
            <a:extLst>
              <a:ext uri="{FF2B5EF4-FFF2-40B4-BE49-F238E27FC236}">
                <a16:creationId xmlns:a16="http://schemas.microsoft.com/office/drawing/2014/main" id="{1D6E3260-EACF-573E-A34B-CF039D021DB7}"/>
              </a:ext>
            </a:extLst>
          </p:cNvPr>
          <p:cNvSpPr txBox="1"/>
          <p:nvPr/>
        </p:nvSpPr>
        <p:spPr>
          <a:xfrm>
            <a:off x="6044868" y="4544650"/>
            <a:ext cx="436017" cy="153888"/>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IL" sz="1000" kern="0">
                <a:solidFill>
                  <a:srgbClr val="000000"/>
                </a:solidFill>
                <a:latin typeface="+mn-lt"/>
                <a:ea typeface="Arial Unicode MS" pitchFamily="34" charset="-128"/>
                <a:cs typeface="Arial Unicode MS" pitchFamily="34" charset="-128"/>
              </a:rPr>
              <a:t>Cockpit</a:t>
            </a:r>
          </a:p>
        </p:txBody>
      </p:sp>
      <p:sp>
        <p:nvSpPr>
          <p:cNvPr id="164" name="TextBox 163">
            <a:extLst>
              <a:ext uri="{FF2B5EF4-FFF2-40B4-BE49-F238E27FC236}">
                <a16:creationId xmlns:a16="http://schemas.microsoft.com/office/drawing/2014/main" id="{D43C52C7-9DF3-236C-9B36-1E0604D5ED3C}"/>
              </a:ext>
            </a:extLst>
          </p:cNvPr>
          <p:cNvSpPr txBox="1"/>
          <p:nvPr/>
        </p:nvSpPr>
        <p:spPr>
          <a:xfrm>
            <a:off x="4858647" y="5298910"/>
            <a:ext cx="1114786" cy="1308050"/>
          </a:xfrm>
          <a:prstGeom prst="rect">
            <a:avLst/>
          </a:prstGeom>
          <a:noFill/>
        </p:spPr>
        <p:txBody>
          <a:bodyPr wrap="square" lIns="0" tIns="0" rIns="0" bIns="0" rtlCol="0">
            <a:spAutoFit/>
          </a:bodyPr>
          <a:lstStyle/>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HTML5 app host</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xs-security.json</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manifest.json</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xs-app.json</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mta.yaml</a:t>
            </a:r>
          </a:p>
          <a:p>
            <a:pPr marL="171450" indent="-171450" defTabSz="1088449" fontAlgn="base">
              <a:spcBef>
                <a:spcPct val="50000"/>
              </a:spcBef>
              <a:spcAft>
                <a:spcPct val="0"/>
              </a:spcAft>
              <a:buClr>
                <a:srgbClr val="F0AB00"/>
              </a:buClr>
              <a:buSzPct val="80000"/>
              <a:buFont typeface="Arial" panose="020B0604020202020204" pitchFamily="34" charset="0"/>
              <a:buChar char="•"/>
              <a:defRPr/>
            </a:pPr>
            <a:r>
              <a:rPr lang="en-US" sz="1000" kern="0">
                <a:solidFill>
                  <a:srgbClr val="000000"/>
                </a:solidFill>
                <a:latin typeface="+mn-lt"/>
                <a:ea typeface="Arial Unicode MS" pitchFamily="34" charset="-128"/>
                <a:cs typeface="Arial Unicode MS" pitchFamily="34" charset="-128"/>
              </a:rPr>
              <a:t>OAuth, scopes</a:t>
            </a:r>
            <a:endParaRPr lang="en-IL" sz="1000" kern="0">
              <a:solidFill>
                <a:srgbClr val="000000"/>
              </a:solidFill>
              <a:latin typeface="+mn-lt"/>
              <a:ea typeface="Arial Unicode MS" pitchFamily="34" charset="-128"/>
              <a:cs typeface="Arial Unicode MS" pitchFamily="34" charset="-128"/>
            </a:endParaRPr>
          </a:p>
        </p:txBody>
      </p:sp>
      <p:sp>
        <p:nvSpPr>
          <p:cNvPr id="165" name="Rectangle 164">
            <a:extLst>
              <a:ext uri="{FF2B5EF4-FFF2-40B4-BE49-F238E27FC236}">
                <a16:creationId xmlns:a16="http://schemas.microsoft.com/office/drawing/2014/main" id="{B4E9383C-7A5E-FB8A-058B-0973A46CAD39}"/>
              </a:ext>
            </a:extLst>
          </p:cNvPr>
          <p:cNvSpPr/>
          <p:nvPr/>
        </p:nvSpPr>
        <p:spPr bwMode="gray">
          <a:xfrm>
            <a:off x="6093167" y="5373129"/>
            <a:ext cx="899065" cy="192361"/>
          </a:xfrm>
          <a:prstGeom prst="rect">
            <a:avLst/>
          </a:prstGeom>
          <a:solidFill>
            <a:srgbClr val="4FB81C">
              <a:lumMod val="60000"/>
              <a:lumOff val="40000"/>
            </a:srgbClr>
          </a:solidFill>
          <a:ln w="127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IL" sz="10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UI</a:t>
            </a:r>
          </a:p>
        </p:txBody>
      </p:sp>
      <p:sp>
        <p:nvSpPr>
          <p:cNvPr id="166" name="Rectangle 165">
            <a:extLst>
              <a:ext uri="{FF2B5EF4-FFF2-40B4-BE49-F238E27FC236}">
                <a16:creationId xmlns:a16="http://schemas.microsoft.com/office/drawing/2014/main" id="{9F499ABE-4599-FEC8-9444-014F1F5D7D52}"/>
              </a:ext>
            </a:extLst>
          </p:cNvPr>
          <p:cNvSpPr/>
          <p:nvPr/>
        </p:nvSpPr>
        <p:spPr bwMode="gray">
          <a:xfrm>
            <a:off x="6093168" y="5657425"/>
            <a:ext cx="899066" cy="192361"/>
          </a:xfrm>
          <a:prstGeom prst="rect">
            <a:avLst/>
          </a:prstGeom>
          <a:solidFill>
            <a:srgbClr val="F0AB00">
              <a:lumMod val="60000"/>
              <a:lumOff val="40000"/>
            </a:srgbClr>
          </a:solidFill>
          <a:ln w="127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IL" sz="10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Destinations</a:t>
            </a:r>
          </a:p>
        </p:txBody>
      </p:sp>
      <p:sp>
        <p:nvSpPr>
          <p:cNvPr id="167" name="Rectangle 166">
            <a:extLst>
              <a:ext uri="{FF2B5EF4-FFF2-40B4-BE49-F238E27FC236}">
                <a16:creationId xmlns:a16="http://schemas.microsoft.com/office/drawing/2014/main" id="{05041C46-F31A-22CD-C36A-4E7AA895206B}"/>
              </a:ext>
            </a:extLst>
          </p:cNvPr>
          <p:cNvSpPr/>
          <p:nvPr/>
        </p:nvSpPr>
        <p:spPr bwMode="gray">
          <a:xfrm>
            <a:off x="6093167" y="5952935"/>
            <a:ext cx="899066" cy="192361"/>
          </a:xfrm>
          <a:prstGeom prst="rect">
            <a:avLst/>
          </a:prstGeom>
          <a:solidFill>
            <a:srgbClr val="760A85">
              <a:lumMod val="40000"/>
              <a:lumOff val="60000"/>
            </a:srgbClr>
          </a:solidFill>
          <a:ln w="127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IL" sz="1000" b="0" i="0" u="none" strike="noStrike" kern="0" cap="none" spc="0" normalizeH="0" baseline="0" noProof="0">
                <a:ln>
                  <a:noFill/>
                </a:ln>
                <a:solidFill>
                  <a:srgbClr val="000000"/>
                </a:solidFill>
                <a:effectLst/>
                <a:uLnTx/>
                <a:uFillTx/>
                <a:latin typeface="+mn-lt"/>
                <a:ea typeface="Arial Unicode MS" pitchFamily="34" charset="-128"/>
                <a:cs typeface="Arial Unicode MS" pitchFamily="34" charset="-128"/>
              </a:rPr>
              <a:t>AuthZ</a:t>
            </a:r>
          </a:p>
        </p:txBody>
      </p:sp>
      <p:sp>
        <p:nvSpPr>
          <p:cNvPr id="168" name="Down Arrow 167">
            <a:extLst>
              <a:ext uri="{FF2B5EF4-FFF2-40B4-BE49-F238E27FC236}">
                <a16:creationId xmlns:a16="http://schemas.microsoft.com/office/drawing/2014/main" id="{ABFB753C-DC2F-B467-1E08-B3DBF052BA63}"/>
              </a:ext>
            </a:extLst>
          </p:cNvPr>
          <p:cNvSpPr/>
          <p:nvPr/>
        </p:nvSpPr>
        <p:spPr bwMode="gray">
          <a:xfrm rot="10800000" flipV="1">
            <a:off x="5618901" y="4267301"/>
            <a:ext cx="175954" cy="144829"/>
          </a:xfrm>
          <a:prstGeom prst="downArrow">
            <a:avLst/>
          </a:prstGeom>
          <a:noFill/>
          <a:ln w="25400" algn="ctr">
            <a:solidFill>
              <a:srgbClr val="000000"/>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IL" sz="1799" b="0" i="0" u="none" strike="noStrike" kern="0" cap="none" spc="0" normalizeH="0" baseline="0" noProof="0" err="1">
              <a:ln>
                <a:noFill/>
              </a:ln>
              <a:solidFill>
                <a:srgbClr val="000000"/>
              </a:solidFill>
              <a:effectLst/>
              <a:uLnTx/>
              <a:uFillTx/>
              <a:latin typeface="+mn-lt"/>
              <a:ea typeface="Arial Unicode MS" pitchFamily="34" charset="-128"/>
              <a:cs typeface="Arial Unicode MS" pitchFamily="34" charset="-128"/>
            </a:endParaRPr>
          </a:p>
        </p:txBody>
      </p:sp>
      <p:pic>
        <p:nvPicPr>
          <p:cNvPr id="169" name="Picture 168" descr="Picture 125.jpg"/>
          <p:cNvPicPr>
            <a:picLocks noChangeAspect="1"/>
          </p:cNvPicPr>
          <p:nvPr/>
        </p:nvPicPr>
        <p:blipFill>
          <a:blip r:embed="rId2"/>
          <a:stretch>
            <a:fillRect/>
          </a:stretch>
        </p:blipFill>
        <p:spPr>
          <a:xfrm>
            <a:off x="7197361" y="2448649"/>
            <a:ext cx="2150033" cy="1351084"/>
          </a:xfrm>
          <a:prstGeom prst="rect">
            <a:avLst/>
          </a:prstGeom>
        </p:spPr>
      </p:pic>
      <p:sp>
        <p:nvSpPr>
          <p:cNvPr id="170" name="TextBox 169">
            <a:extLst>
              <a:ext uri="{FF2B5EF4-FFF2-40B4-BE49-F238E27FC236}">
                <a16:creationId xmlns:a16="http://schemas.microsoft.com/office/drawing/2014/main" id="{6F2731F3-8705-6215-F3F0-EB3A344F0634}"/>
              </a:ext>
            </a:extLst>
          </p:cNvPr>
          <p:cNvSpPr txBox="1"/>
          <p:nvPr/>
        </p:nvSpPr>
        <p:spPr>
          <a:xfrm>
            <a:off x="7420430" y="2285651"/>
            <a:ext cx="1815108" cy="184666"/>
          </a:xfrm>
          <a:prstGeom prst="rect">
            <a:avLst/>
          </a:prstGeom>
          <a:noFill/>
        </p:spPr>
        <p:txBody>
          <a:bodyPr wrap="square" lIns="0" tIns="0" rIns="0" bIns="0" rtlCol="0">
            <a:spAutoFit/>
          </a:bodyPr>
          <a:lstStyle/>
          <a:p>
            <a:pPr defTabSz="1088449" fontAlgn="base">
              <a:spcAft>
                <a:spcPct val="0"/>
              </a:spcAft>
              <a:buClr>
                <a:srgbClr val="F0AB00"/>
              </a:buClr>
              <a:buSzPct val="80000"/>
              <a:defRPr/>
            </a:pPr>
            <a:r>
              <a:rPr lang="en-IL" sz="1200" kern="0">
                <a:solidFill>
                  <a:srgbClr val="000000"/>
                </a:solidFill>
                <a:latin typeface="+mn-lt"/>
                <a:ea typeface="Arial Unicode MS" pitchFamily="34" charset="-128"/>
                <a:cs typeface="Arial Unicode MS" pitchFamily="34" charset="-128"/>
              </a:rPr>
              <a:t>Helium (Dispatcher)</a:t>
            </a:r>
          </a:p>
        </p:txBody>
      </p:sp>
      <p:sp>
        <p:nvSpPr>
          <p:cNvPr id="171" name="TextBox 170">
            <a:extLst>
              <a:ext uri="{FF2B5EF4-FFF2-40B4-BE49-F238E27FC236}">
                <a16:creationId xmlns:a16="http://schemas.microsoft.com/office/drawing/2014/main" id="{C8FA6BB7-E66F-160B-4D32-FB7BE15F7FEF}"/>
              </a:ext>
            </a:extLst>
          </p:cNvPr>
          <p:cNvSpPr txBox="1"/>
          <p:nvPr/>
        </p:nvSpPr>
        <p:spPr>
          <a:xfrm>
            <a:off x="7762759" y="2624035"/>
            <a:ext cx="814325" cy="92333"/>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defRPr/>
            </a:pPr>
            <a:r>
              <a:rPr lang="en-US" sz="600" kern="0">
                <a:solidFill>
                  <a:srgbClr val="000000"/>
                </a:solidFill>
                <a:latin typeface="+mn-lt"/>
                <a:ea typeface="Arial Unicode MS" pitchFamily="34" charset="-128"/>
                <a:cs typeface="Arial Unicode MS" pitchFamily="34" charset="-128"/>
              </a:rPr>
              <a:t>https://app.dispatcher...</a:t>
            </a:r>
            <a:endParaRPr lang="en-IL" sz="600" kern="0">
              <a:solidFill>
                <a:srgbClr val="000000"/>
              </a:solidFill>
              <a:latin typeface="+mn-lt"/>
              <a:ea typeface="Arial Unicode MS" pitchFamily="34" charset="-128"/>
              <a:cs typeface="Arial Unicode MS" pitchFamily="34" charset="-128"/>
            </a:endParaRPr>
          </a:p>
        </p:txBody>
      </p:sp>
      <p:pic>
        <p:nvPicPr>
          <p:cNvPr id="172" name="Picture 171" descr="Picture 171.jpg"/>
          <p:cNvPicPr>
            <a:picLocks noChangeAspect="1"/>
          </p:cNvPicPr>
          <p:nvPr/>
        </p:nvPicPr>
        <p:blipFill>
          <a:blip r:embed="rId11"/>
          <a:stretch>
            <a:fillRect/>
          </a:stretch>
        </p:blipFill>
        <p:spPr>
          <a:xfrm>
            <a:off x="7480415" y="2757963"/>
            <a:ext cx="1584864" cy="806918"/>
          </a:xfrm>
          <a:prstGeom prst="rect">
            <a:avLst/>
          </a:prstGeom>
        </p:spPr>
      </p:pic>
      <p:pic>
        <p:nvPicPr>
          <p:cNvPr id="173" name="Picture 172" descr="Picture 125.jpg"/>
          <p:cNvPicPr>
            <a:picLocks noChangeAspect="1"/>
          </p:cNvPicPr>
          <p:nvPr/>
        </p:nvPicPr>
        <p:blipFill>
          <a:blip r:embed="rId2"/>
          <a:stretch>
            <a:fillRect/>
          </a:stretch>
        </p:blipFill>
        <p:spPr>
          <a:xfrm>
            <a:off x="9766513" y="3019731"/>
            <a:ext cx="2150033" cy="1468987"/>
          </a:xfrm>
          <a:prstGeom prst="rect">
            <a:avLst/>
          </a:prstGeom>
        </p:spPr>
      </p:pic>
      <p:sp>
        <p:nvSpPr>
          <p:cNvPr id="174" name="TextBox 173">
            <a:extLst>
              <a:ext uri="{FF2B5EF4-FFF2-40B4-BE49-F238E27FC236}">
                <a16:creationId xmlns:a16="http://schemas.microsoft.com/office/drawing/2014/main" id="{F501F7D2-9436-729A-7931-ECA8435DC9D9}"/>
              </a:ext>
            </a:extLst>
          </p:cNvPr>
          <p:cNvSpPr txBox="1"/>
          <p:nvPr/>
        </p:nvSpPr>
        <p:spPr>
          <a:xfrm>
            <a:off x="10002055" y="2891773"/>
            <a:ext cx="1107676" cy="184666"/>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IL" sz="1200" kern="0">
                <a:solidFill>
                  <a:srgbClr val="000000"/>
                </a:solidFill>
                <a:latin typeface="+mn-lt"/>
                <a:ea typeface="Arial Unicode MS" pitchFamily="34" charset="-128"/>
                <a:cs typeface="Arial Unicode MS" pitchFamily="34" charset="-128"/>
              </a:rPr>
              <a:t>Standalone App</a:t>
            </a:r>
          </a:p>
        </p:txBody>
      </p:sp>
      <p:pic>
        <p:nvPicPr>
          <p:cNvPr id="175" name="Picture 174" descr="Picture 174.jpg"/>
          <p:cNvPicPr>
            <a:picLocks noChangeAspect="1"/>
          </p:cNvPicPr>
          <p:nvPr/>
        </p:nvPicPr>
        <p:blipFill>
          <a:blip r:embed="rId12"/>
          <a:stretch>
            <a:fillRect/>
          </a:stretch>
        </p:blipFill>
        <p:spPr>
          <a:xfrm>
            <a:off x="10002055" y="3337158"/>
            <a:ext cx="1668301" cy="925150"/>
          </a:xfrm>
          <a:prstGeom prst="rect">
            <a:avLst/>
          </a:prstGeom>
        </p:spPr>
      </p:pic>
      <p:sp>
        <p:nvSpPr>
          <p:cNvPr id="176" name="Down Arrow 175">
            <a:extLst>
              <a:ext uri="{FF2B5EF4-FFF2-40B4-BE49-F238E27FC236}">
                <a16:creationId xmlns:a16="http://schemas.microsoft.com/office/drawing/2014/main" id="{B14118C3-876A-BDDC-689A-D0CD8A880081}"/>
              </a:ext>
            </a:extLst>
          </p:cNvPr>
          <p:cNvSpPr/>
          <p:nvPr/>
        </p:nvSpPr>
        <p:spPr bwMode="gray">
          <a:xfrm rot="10800000" flipV="1">
            <a:off x="8096423" y="4257523"/>
            <a:ext cx="175954" cy="144829"/>
          </a:xfrm>
          <a:prstGeom prst="downArrow">
            <a:avLst/>
          </a:prstGeom>
          <a:noFill/>
          <a:ln w="25400" algn="ctr">
            <a:solidFill>
              <a:srgbClr val="000000"/>
            </a:solidFill>
            <a:miter lim="800000"/>
            <a:headEnd/>
            <a:tailEnd/>
          </a:ln>
        </p:spPr>
        <p:txBody>
          <a:bodyPr lIns="89977" tIns="71981" rIns="89977" bIns="71981" rtlCol="0" anchor="ctr"/>
          <a:lstStyle/>
          <a:p>
            <a:pPr marL="0" marR="0" lvl="0" indent="0" algn="ctr" defTabSz="914126" eaLnBrk="1" fontAlgn="base" latinLnBrk="0" hangingPunct="1">
              <a:lnSpc>
                <a:spcPct val="100000"/>
              </a:lnSpc>
              <a:spcBef>
                <a:spcPct val="50000"/>
              </a:spcBef>
              <a:spcAft>
                <a:spcPct val="0"/>
              </a:spcAft>
              <a:buClr>
                <a:srgbClr val="F0AB00"/>
              </a:buClr>
              <a:buSzPct val="80000"/>
              <a:buFontTx/>
              <a:buNone/>
              <a:tabLst/>
              <a:defRPr/>
            </a:pPr>
            <a:endParaRPr kumimoji="0" lang="en-IL" sz="1799" b="0" i="0" u="none" strike="noStrike" kern="0" cap="none" spc="0" normalizeH="0" baseline="0" noProof="0" err="1">
              <a:ln>
                <a:noFill/>
              </a:ln>
              <a:solidFill>
                <a:srgbClr val="000000"/>
              </a:solidFill>
              <a:effectLst/>
              <a:uLnTx/>
              <a:uFillTx/>
              <a:latin typeface="+mn-lt"/>
              <a:ea typeface="Arial Unicode MS" pitchFamily="34" charset="-128"/>
              <a:cs typeface="Arial Unicode MS" pitchFamily="34" charset="-128"/>
            </a:endParaRPr>
          </a:p>
        </p:txBody>
      </p:sp>
      <p:pic>
        <p:nvPicPr>
          <p:cNvPr id="177" name="Picture 176" descr="Picture 125.jpg"/>
          <p:cNvPicPr>
            <a:picLocks noChangeAspect="1"/>
          </p:cNvPicPr>
          <p:nvPr/>
        </p:nvPicPr>
        <p:blipFill>
          <a:blip r:embed="rId2"/>
          <a:stretch>
            <a:fillRect/>
          </a:stretch>
        </p:blipFill>
        <p:spPr>
          <a:xfrm>
            <a:off x="7196891" y="5163907"/>
            <a:ext cx="2150033" cy="1351084"/>
          </a:xfrm>
          <a:prstGeom prst="rect">
            <a:avLst/>
          </a:prstGeom>
        </p:spPr>
      </p:pic>
      <p:sp>
        <p:nvSpPr>
          <p:cNvPr id="178" name="TextBox 177">
            <a:extLst>
              <a:ext uri="{FF2B5EF4-FFF2-40B4-BE49-F238E27FC236}">
                <a16:creationId xmlns:a16="http://schemas.microsoft.com/office/drawing/2014/main" id="{D2C49471-47D4-AFB5-30E6-73C72E92B3D8}"/>
              </a:ext>
            </a:extLst>
          </p:cNvPr>
          <p:cNvSpPr txBox="1"/>
          <p:nvPr/>
        </p:nvSpPr>
        <p:spPr>
          <a:xfrm>
            <a:off x="7419660" y="4843609"/>
            <a:ext cx="1644850" cy="338554"/>
          </a:xfrm>
          <a:prstGeom prst="rect">
            <a:avLst/>
          </a:prstGeom>
          <a:noFill/>
        </p:spPr>
        <p:txBody>
          <a:bodyPr wrap="square" lIns="0" tIns="0" rIns="0" bIns="0" rtlCol="0">
            <a:spAutoFit/>
          </a:bodyPr>
          <a:lstStyle/>
          <a:p>
            <a:pPr defTabSz="1088449" fontAlgn="base">
              <a:spcAft>
                <a:spcPct val="0"/>
              </a:spcAft>
              <a:buClr>
                <a:srgbClr val="F0AB00"/>
              </a:buClr>
              <a:buSzPct val="80000"/>
              <a:defRPr/>
            </a:pPr>
            <a:r>
              <a:rPr lang="en-IL" sz="1100" kern="0">
                <a:solidFill>
                  <a:srgbClr val="000000"/>
                </a:solidFill>
                <a:latin typeface="+mn-lt"/>
                <a:ea typeface="Arial Unicode MS" pitchFamily="34" charset="-128"/>
                <a:cs typeface="Arial Unicode MS" pitchFamily="34" charset="-128"/>
              </a:rPr>
              <a:t>WorkZone / Managed AppRouter</a:t>
            </a:r>
          </a:p>
        </p:txBody>
      </p:sp>
      <p:sp>
        <p:nvSpPr>
          <p:cNvPr id="179" name="TextBox 178">
            <a:extLst>
              <a:ext uri="{FF2B5EF4-FFF2-40B4-BE49-F238E27FC236}">
                <a16:creationId xmlns:a16="http://schemas.microsoft.com/office/drawing/2014/main" id="{CB162C79-787E-ACD8-BFBF-717609EE7F84}"/>
              </a:ext>
            </a:extLst>
          </p:cNvPr>
          <p:cNvSpPr txBox="1"/>
          <p:nvPr/>
        </p:nvSpPr>
        <p:spPr>
          <a:xfrm>
            <a:off x="7782597" y="5346709"/>
            <a:ext cx="1168590" cy="92333"/>
          </a:xfrm>
          <a:prstGeom prst="rect">
            <a:avLst/>
          </a:prstGeom>
          <a:noFill/>
        </p:spPr>
        <p:txBody>
          <a:bodyPr wrap="none" lIns="0" tIns="0" rIns="0" bIns="0" rtlCol="0" anchor="t">
            <a:spAutoFit/>
          </a:bodyPr>
          <a:lstStyle/>
          <a:p>
            <a:pPr defTabSz="1088449" fontAlgn="base">
              <a:spcBef>
                <a:spcPct val="50000"/>
              </a:spcBef>
              <a:spcAft>
                <a:spcPct val="0"/>
              </a:spcAft>
              <a:buClr>
                <a:srgbClr val="F0AB00"/>
              </a:buClr>
              <a:buSzPct val="80000"/>
              <a:defRPr/>
            </a:pPr>
            <a:r>
              <a:rPr lang="en-US" sz="600" kern="0">
                <a:solidFill>
                  <a:srgbClr val="000000"/>
                </a:solidFill>
                <a:latin typeface="+mn-lt"/>
                <a:ea typeface="Arial Unicode MS"/>
                <a:cs typeface="Arial Unicode MS"/>
              </a:rPr>
              <a:t>https://acc1.cpp.</a:t>
            </a:r>
            <a:r>
              <a:rPr lang="en-US" sz="600" kern="0" err="1">
                <a:solidFill>
                  <a:srgbClr val="000000"/>
                </a:solidFill>
                <a:latin typeface="+mn-lt"/>
                <a:ea typeface="Arial Unicode MS"/>
                <a:cs typeface="Arial Unicode MS"/>
              </a:rPr>
              <a:t>cfapps.sap.hana</a:t>
            </a:r>
            <a:r>
              <a:rPr lang="en-US" sz="600" kern="0">
                <a:solidFill>
                  <a:srgbClr val="000000"/>
                </a:solidFill>
                <a:latin typeface="+mn-lt"/>
                <a:ea typeface="Arial Unicode MS"/>
                <a:cs typeface="Arial Unicode MS"/>
              </a:rPr>
              <a:t>..</a:t>
            </a:r>
          </a:p>
        </p:txBody>
      </p:sp>
      <p:pic>
        <p:nvPicPr>
          <p:cNvPr id="180" name="Picture 179" descr="Picture 179.jpg"/>
          <p:cNvPicPr>
            <a:picLocks noChangeAspect="1"/>
          </p:cNvPicPr>
          <p:nvPr/>
        </p:nvPicPr>
        <p:blipFill>
          <a:blip r:embed="rId13"/>
          <a:stretch>
            <a:fillRect/>
          </a:stretch>
        </p:blipFill>
        <p:spPr>
          <a:xfrm>
            <a:off x="7484621" y="5473221"/>
            <a:ext cx="1575512" cy="806918"/>
          </a:xfrm>
          <a:prstGeom prst="rect">
            <a:avLst/>
          </a:prstGeom>
        </p:spPr>
      </p:pic>
      <p:pic>
        <p:nvPicPr>
          <p:cNvPr id="181" name="Picture 180" descr="Picture 125.jpg"/>
          <p:cNvPicPr>
            <a:picLocks noChangeAspect="1"/>
          </p:cNvPicPr>
          <p:nvPr/>
        </p:nvPicPr>
        <p:blipFill>
          <a:blip r:embed="rId2"/>
          <a:stretch>
            <a:fillRect/>
          </a:stretch>
        </p:blipFill>
        <p:spPr>
          <a:xfrm>
            <a:off x="9766513" y="4619461"/>
            <a:ext cx="2150033" cy="1445087"/>
          </a:xfrm>
          <a:prstGeom prst="rect">
            <a:avLst/>
          </a:prstGeom>
        </p:spPr>
      </p:pic>
      <p:pic>
        <p:nvPicPr>
          <p:cNvPr id="182" name="Picture 181" descr="Picture 181.jpg"/>
          <p:cNvPicPr>
            <a:picLocks noChangeAspect="1"/>
          </p:cNvPicPr>
          <p:nvPr/>
        </p:nvPicPr>
        <p:blipFill>
          <a:blip r:embed="rId14"/>
          <a:stretch>
            <a:fillRect/>
          </a:stretch>
        </p:blipFill>
        <p:spPr>
          <a:xfrm>
            <a:off x="9979568" y="4935004"/>
            <a:ext cx="1700781" cy="905876"/>
          </a:xfrm>
          <a:prstGeom prst="rect">
            <a:avLst/>
          </a:prstGeom>
        </p:spPr>
      </p:pic>
      <p:sp>
        <p:nvSpPr>
          <p:cNvPr id="183" name="TextBox 182">
            <a:extLst>
              <a:ext uri="{FF2B5EF4-FFF2-40B4-BE49-F238E27FC236}">
                <a16:creationId xmlns:a16="http://schemas.microsoft.com/office/drawing/2014/main" id="{DB57F6FA-749B-1CC8-B8A7-FCB87164AC3C}"/>
              </a:ext>
            </a:extLst>
          </p:cNvPr>
          <p:cNvSpPr txBox="1"/>
          <p:nvPr/>
        </p:nvSpPr>
        <p:spPr>
          <a:xfrm>
            <a:off x="10048130" y="4531477"/>
            <a:ext cx="1594988" cy="184666"/>
          </a:xfrm>
          <a:prstGeom prst="rect">
            <a:avLst/>
          </a:prstGeom>
          <a:noFill/>
        </p:spPr>
        <p:txBody>
          <a:bodyPr wrap="none" lIns="0" tIns="0" rIns="0" bIns="0" rtlCol="0">
            <a:spAutoFit/>
          </a:bodyPr>
          <a:lstStyle/>
          <a:p>
            <a:pPr defTabSz="1088449" fontAlgn="base">
              <a:spcBef>
                <a:spcPct val="50000"/>
              </a:spcBef>
              <a:spcAft>
                <a:spcPct val="0"/>
              </a:spcAft>
              <a:buClr>
                <a:srgbClr val="F0AB00"/>
              </a:buClr>
              <a:buSzPct val="80000"/>
            </a:pPr>
            <a:r>
              <a:rPr lang="en-IL" sz="1200" kern="0">
                <a:solidFill>
                  <a:srgbClr val="000000"/>
                </a:solidFill>
                <a:latin typeface="+mn-lt"/>
                <a:ea typeface="Arial Unicode MS" pitchFamily="34" charset="-128"/>
                <a:cs typeface="Arial Unicode MS" pitchFamily="34" charset="-128"/>
              </a:rPr>
              <a:t>Launchpad / WorkZone</a:t>
            </a:r>
          </a:p>
        </p:txBody>
      </p:sp>
      <p:sp>
        <p:nvSpPr>
          <p:cNvPr id="184" name="Right Brace 183">
            <a:extLst>
              <a:ext uri="{FF2B5EF4-FFF2-40B4-BE49-F238E27FC236}">
                <a16:creationId xmlns:a16="http://schemas.microsoft.com/office/drawing/2014/main" id="{FD7E7C21-F0C3-D5EE-93D2-047C76D6A50B}"/>
              </a:ext>
            </a:extLst>
          </p:cNvPr>
          <p:cNvSpPr/>
          <p:nvPr/>
        </p:nvSpPr>
        <p:spPr>
          <a:xfrm>
            <a:off x="9410036" y="2300770"/>
            <a:ext cx="333335" cy="4312139"/>
          </a:xfrm>
          <a:prstGeom prst="rightBrace">
            <a:avLst/>
          </a:prstGeom>
          <a:noFill/>
          <a:ln w="25400"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L" sz="1800" b="0" i="0" u="none" strike="noStrike" kern="0" cap="none" spc="0" normalizeH="0" baseline="0" noProof="0">
              <a:ln>
                <a:noFill/>
              </a:ln>
              <a:solidFill>
                <a:srgbClr val="000000"/>
              </a:solidFill>
              <a:effectLst/>
              <a:uLnTx/>
              <a:uFillTx/>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FDFE4B-7787-DA04-19A4-D4B8F556CC4E}"/>
              </a:ext>
            </a:extLst>
          </p:cNvPr>
          <p:cNvSpPr>
            <a:spLocks noGrp="1"/>
          </p:cNvSpPr>
          <p:nvPr>
            <p:ph type="body" sz="quarter" idx="10"/>
          </p:nvPr>
        </p:nvSpPr>
        <p:spPr>
          <a:xfrm>
            <a:off x="505456" y="1620000"/>
            <a:ext cx="4044484" cy="4716000"/>
          </a:xfrm>
        </p:spPr>
        <p:txBody>
          <a:bodyPr>
            <a:normAutofit/>
          </a:bodyPr>
          <a:lstStyle/>
          <a:p>
            <a:r>
              <a:rPr lang="en-US" sz="1400" dirty="0"/>
              <a:t>The SAPUI5 application must be adopted to comply with the new BTP CF environment and the new development tools provided in Business Application Studio or VS Code.</a:t>
            </a:r>
          </a:p>
          <a:p>
            <a:r>
              <a:rPr lang="en-US" sz="1400" dirty="0"/>
              <a:t>These are the high level steps </a:t>
            </a:r>
            <a:endParaRPr lang="en-IL" sz="1400"/>
          </a:p>
        </p:txBody>
      </p:sp>
      <p:sp>
        <p:nvSpPr>
          <p:cNvPr id="3" name="Title 2">
            <a:extLst>
              <a:ext uri="{FF2B5EF4-FFF2-40B4-BE49-F238E27FC236}">
                <a16:creationId xmlns:a16="http://schemas.microsoft.com/office/drawing/2014/main" id="{4E3D86AD-9C66-DA91-52FC-AE456F3EAEA1}"/>
              </a:ext>
            </a:extLst>
          </p:cNvPr>
          <p:cNvSpPr>
            <a:spLocks noGrp="1"/>
          </p:cNvSpPr>
          <p:nvPr>
            <p:ph type="title"/>
          </p:nvPr>
        </p:nvSpPr>
        <p:spPr/>
        <p:txBody>
          <a:bodyPr/>
          <a:lstStyle/>
          <a:p>
            <a:r>
              <a:rPr lang="en-US" dirty="0"/>
              <a:t>High Level Migration Steps</a:t>
            </a:r>
            <a:endParaRPr lang="en-IL"/>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B63E-04EF-6F4E-95FA-3065F0006E6A}"/>
              </a:ext>
            </a:extLst>
          </p:cNvPr>
          <p:cNvSpPr>
            <a:spLocks noGrp="1"/>
          </p:cNvSpPr>
          <p:nvPr>
            <p:ph type="title"/>
          </p:nvPr>
        </p:nvSpPr>
        <p:spPr/>
        <p:txBody>
          <a:bodyPr/>
          <a:lstStyle/>
          <a:p>
            <a:r>
              <a:rPr lang="en-US"/>
              <a:t>Key </a:t>
            </a:r>
            <a:r>
              <a:rPr lang="en-IL"/>
              <a:t>Configuration Changes</a:t>
            </a:r>
          </a:p>
        </p:txBody>
      </p:sp>
      <p:graphicFrame>
        <p:nvGraphicFramePr>
          <p:cNvPr id="5" name="Table 4">
            <a:extLst>
              <a:ext uri="{FF2B5EF4-FFF2-40B4-BE49-F238E27FC236}">
                <a16:creationId xmlns:a16="http://schemas.microsoft.com/office/drawing/2014/main" id="{F0E580FF-A3D7-4A57-87E8-9E53C78B12CD}"/>
              </a:ext>
            </a:extLst>
          </p:cNvPr>
          <p:cNvGraphicFramePr>
            <a:graphicFrameLocks noGrp="1"/>
          </p:cNvGraphicFramePr>
          <p:nvPr>
            <p:extLst>
              <p:ext uri="{D42A27DB-BD31-4B8C-83A1-F6EECF244321}">
                <p14:modId xmlns:p14="http://schemas.microsoft.com/office/powerpoint/2010/main" val="1932255377"/>
              </p:ext>
            </p:extLst>
          </p:nvPr>
        </p:nvGraphicFramePr>
        <p:xfrm>
          <a:off x="503870" y="1153775"/>
          <a:ext cx="11069295" cy="4480560"/>
        </p:xfrm>
        <a:graphic>
          <a:graphicData uri="http://schemas.openxmlformats.org/drawingml/2006/table">
            <a:tbl>
              <a:tblPr firstRow="1" bandRow="1"/>
              <a:tblGrid>
                <a:gridCol w="3126021">
                  <a:extLst>
                    <a:ext uri="{9D8B030D-6E8A-4147-A177-3AD203B41FA5}">
                      <a16:colId xmlns:a16="http://schemas.microsoft.com/office/drawing/2014/main" val="264236892"/>
                    </a:ext>
                  </a:extLst>
                </a:gridCol>
                <a:gridCol w="4253509">
                  <a:extLst>
                    <a:ext uri="{9D8B030D-6E8A-4147-A177-3AD203B41FA5}">
                      <a16:colId xmlns:a16="http://schemas.microsoft.com/office/drawing/2014/main" val="819981732"/>
                    </a:ext>
                  </a:extLst>
                </a:gridCol>
                <a:gridCol w="3689765">
                  <a:extLst>
                    <a:ext uri="{9D8B030D-6E8A-4147-A177-3AD203B41FA5}">
                      <a16:colId xmlns:a16="http://schemas.microsoft.com/office/drawing/2014/main" val="171223053"/>
                    </a:ext>
                  </a:extLst>
                </a:gridCol>
              </a:tblGrid>
              <a:tr h="370840">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endParaRPr lang="en-IL"/>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Neo</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Cloud Foundry</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2620027800"/>
                  </a:ext>
                </a:extLst>
              </a:tr>
              <a:tr h="370840">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Hosting</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40000"/>
                        <a:lumOff val="60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Neo Git + Helium / Dispatcher</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40000"/>
                        <a:lumOff val="60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Own Git + HTML5 Repo + WorkZone</a:t>
                      </a:r>
                      <a:endParaRPr lang="en-IL" dirty="0" err="1"/>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40000"/>
                        <a:lumOff val="60000"/>
                      </a:srgbClr>
                    </a:solidFill>
                  </a:tcPr>
                </a:tc>
                <a:extLst>
                  <a:ext uri="{0D108BD9-81ED-4DB2-BD59-A6C34878D82A}">
                    <a16:rowId xmlns:a16="http://schemas.microsoft.com/office/drawing/2014/main" val="775866009"/>
                  </a:ext>
                </a:extLst>
              </a:tr>
              <a:tr h="370840">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Runtime URLs </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40000"/>
                        <a:lumOff val="60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https://&lt;appId&gt;-&lt;acId&gt;.&lt;HTML5NeoDomain&gt;/index.html</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B4EF98"/>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pPr lvl="0">
                        <a:buNone/>
                      </a:pPr>
                      <a:r>
                        <a:rPr lang="en-IL" dirty="0"/>
                        <a:t>https://&lt;subdomain&gt;.&lt;wzdomain&gt;/&lt;sapCloudService&gt;.&lt;appId&gt;/index.html</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B4EF98"/>
                    </a:solidFill>
                  </a:tcPr>
                </a:tc>
                <a:extLst>
                  <a:ext uri="{0D108BD9-81ED-4DB2-BD59-A6C34878D82A}">
                    <a16:rowId xmlns:a16="http://schemas.microsoft.com/office/drawing/2014/main" val="1128215408"/>
                  </a:ext>
                </a:extLst>
              </a:tr>
              <a:tr h="370840">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Routing</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40000"/>
                        <a:lumOff val="60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neo-</a:t>
                      </a:r>
                      <a:r>
                        <a:rPr lang="en-IL" dirty="0" err="1"/>
                        <a:t>app.json</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B4EF98"/>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err="1"/>
                        <a:t>xs-app.json</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B4EF98"/>
                    </a:solidFill>
                  </a:tcPr>
                </a:tc>
                <a:extLst>
                  <a:ext uri="{0D108BD9-81ED-4DB2-BD59-A6C34878D82A}">
                    <a16:rowId xmlns:a16="http://schemas.microsoft.com/office/drawing/2014/main" val="1523610233"/>
                  </a:ext>
                </a:extLst>
              </a:tr>
              <a:tr h="370840">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Destinations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lumMod val="40000"/>
                        <a:lumOff val="60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HTML5 Application/Subaccount Level</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lumMod val="40000"/>
                        <a:lumOff val="60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Subaccount/Service Instance Level</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lumMod val="40000"/>
                        <a:lumOff val="60000"/>
                      </a:srgbClr>
                    </a:solidFill>
                  </a:tcPr>
                </a:tc>
                <a:extLst>
                  <a:ext uri="{0D108BD9-81ED-4DB2-BD59-A6C34878D82A}">
                    <a16:rowId xmlns:a16="http://schemas.microsoft.com/office/drawing/2014/main" val="45262107"/>
                  </a:ext>
                </a:extLst>
              </a:tr>
              <a:tr h="370840">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Security</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760A85">
                        <a:lumMod val="20000"/>
                        <a:lumOff val="80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SAML, Roles + Client Side Permissions (neo-</a:t>
                      </a:r>
                      <a:r>
                        <a:rPr lang="en-IL" dirty="0" err="1"/>
                        <a:t>app.json</a:t>
                      </a:r>
                      <a:r>
                        <a:rPr lang="en-IL" dirty="0"/>
                        <a:t>)</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760A85">
                        <a:lumMod val="20000"/>
                        <a:lumOff val="80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US" dirty="0"/>
                        <a:t>OAuth, XSUAA scopes </a:t>
                      </a:r>
                    </a:p>
                    <a:p>
                      <a:r>
                        <a:rPr lang="en-US" dirty="0"/>
                        <a:t>(</a:t>
                      </a:r>
                      <a:r>
                        <a:rPr lang="en-US" dirty="0" err="1"/>
                        <a:t>xs-security.json</a:t>
                      </a:r>
                      <a:r>
                        <a:rPr lang="en-US" dirty="0"/>
                        <a:t>) or IAS</a:t>
                      </a:r>
                      <a:endParaRPr lang="en-IL"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760A85">
                        <a:lumMod val="20000"/>
                        <a:lumOff val="80000"/>
                      </a:srgbClr>
                    </a:solidFill>
                  </a:tcPr>
                </a:tc>
                <a:extLst>
                  <a:ext uri="{0D108BD9-81ED-4DB2-BD59-A6C34878D82A}">
                    <a16:rowId xmlns:a16="http://schemas.microsoft.com/office/drawing/2014/main" val="2264818774"/>
                  </a:ext>
                </a:extLst>
              </a:tr>
              <a:tr h="370840">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Solutions (</a:t>
                      </a:r>
                      <a:r>
                        <a:rPr lang="en-IL" dirty="0" err="1"/>
                        <a:t>mta.yaml</a:t>
                      </a:r>
                      <a:r>
                        <a:rPr lang="en-IL" dirty="0"/>
                        <a:t>)</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IL" dirty="0"/>
                        <a:t>com.sap.hcp.html5</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tc>
                  <a:txBody>
                    <a:bodyPr/>
                    <a:lstStyle>
                      <a:lvl1pPr marL="0" algn="l" defTabSz="1088558" rtl="0" eaLnBrk="1" latinLnBrk="0" hangingPunct="1">
                        <a:defRPr sz="2100" kern="1200">
                          <a:solidFill>
                            <a:schemeClr val="tx1"/>
                          </a:solidFill>
                          <a:latin typeface="Arial"/>
                        </a:defRPr>
                      </a:lvl1pPr>
                      <a:lvl2pPr marL="544279" algn="l" defTabSz="1088558" rtl="0" eaLnBrk="1" latinLnBrk="0" hangingPunct="1">
                        <a:defRPr sz="2100" kern="1200">
                          <a:solidFill>
                            <a:schemeClr val="tx1"/>
                          </a:solidFill>
                          <a:latin typeface="Arial"/>
                        </a:defRPr>
                      </a:lvl2pPr>
                      <a:lvl3pPr marL="1088558" algn="l" defTabSz="1088558" rtl="0" eaLnBrk="1" latinLnBrk="0" hangingPunct="1">
                        <a:defRPr sz="2100" kern="1200">
                          <a:solidFill>
                            <a:schemeClr val="tx1"/>
                          </a:solidFill>
                          <a:latin typeface="Arial"/>
                        </a:defRPr>
                      </a:lvl3pPr>
                      <a:lvl4pPr marL="1632837" algn="l" defTabSz="1088558" rtl="0" eaLnBrk="1" latinLnBrk="0" hangingPunct="1">
                        <a:defRPr sz="2100" kern="1200">
                          <a:solidFill>
                            <a:schemeClr val="tx1"/>
                          </a:solidFill>
                          <a:latin typeface="Arial"/>
                        </a:defRPr>
                      </a:lvl4pPr>
                      <a:lvl5pPr marL="2177116" algn="l" defTabSz="1088558" rtl="0" eaLnBrk="1" latinLnBrk="0" hangingPunct="1">
                        <a:defRPr sz="2100" kern="1200">
                          <a:solidFill>
                            <a:schemeClr val="tx1"/>
                          </a:solidFill>
                          <a:latin typeface="Arial"/>
                        </a:defRPr>
                      </a:lvl5pPr>
                      <a:lvl6pPr marL="2721396" algn="l" defTabSz="1088558" rtl="0" eaLnBrk="1" latinLnBrk="0" hangingPunct="1">
                        <a:defRPr sz="2100" kern="1200">
                          <a:solidFill>
                            <a:schemeClr val="tx1"/>
                          </a:solidFill>
                          <a:latin typeface="Arial"/>
                        </a:defRPr>
                      </a:lvl6pPr>
                      <a:lvl7pPr marL="3265675" algn="l" defTabSz="1088558" rtl="0" eaLnBrk="1" latinLnBrk="0" hangingPunct="1">
                        <a:defRPr sz="2100" kern="1200">
                          <a:solidFill>
                            <a:schemeClr val="tx1"/>
                          </a:solidFill>
                          <a:latin typeface="Arial"/>
                        </a:defRPr>
                      </a:lvl7pPr>
                      <a:lvl8pPr marL="3809954" algn="l" defTabSz="1088558" rtl="0" eaLnBrk="1" latinLnBrk="0" hangingPunct="1">
                        <a:defRPr sz="2100" kern="1200">
                          <a:solidFill>
                            <a:schemeClr val="tx1"/>
                          </a:solidFill>
                          <a:latin typeface="Arial"/>
                        </a:defRPr>
                      </a:lvl8pPr>
                      <a:lvl9pPr marL="4354233" algn="l" defTabSz="1088558" rtl="0" eaLnBrk="1" latinLnBrk="0" hangingPunct="1">
                        <a:defRPr sz="2100" kern="1200">
                          <a:solidFill>
                            <a:schemeClr val="tx1"/>
                          </a:solidFill>
                          <a:latin typeface="Arial"/>
                        </a:defRPr>
                      </a:lvl9pPr>
                    </a:lstStyle>
                    <a:p>
                      <a:r>
                        <a:rPr lang="en-US" dirty="0" err="1"/>
                        <a:t>com.sap.application.content</a:t>
                      </a:r>
                      <a:endParaRPr lang="en-IL" dirty="0" err="1"/>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41172825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D682-8D4B-4E01-9E78-625083E1F1F7}"/>
              </a:ext>
            </a:extLst>
          </p:cNvPr>
          <p:cNvSpPr>
            <a:spLocks noGrp="1"/>
          </p:cNvSpPr>
          <p:nvPr>
            <p:ph type="ctrTitle"/>
          </p:nvPr>
        </p:nvSpPr>
        <p:spPr/>
        <p:txBody>
          <a:bodyPr/>
          <a:lstStyle/>
          <a:p>
            <a:r>
              <a:rPr lang="en-GB" noProof="0"/>
              <a:t>Appendix</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B63E-04EF-6F4E-95FA-3065F0006E6A}"/>
              </a:ext>
            </a:extLst>
          </p:cNvPr>
          <p:cNvSpPr>
            <a:spLocks noGrp="1"/>
          </p:cNvSpPr>
          <p:nvPr>
            <p:ph type="title"/>
          </p:nvPr>
        </p:nvSpPr>
        <p:spPr/>
        <p:txBody>
          <a:bodyPr/>
          <a:lstStyle/>
          <a:p>
            <a:r>
              <a:rPr lang="en-GB" dirty="0"/>
              <a:t>Angular based HTML5 app migration	</a:t>
            </a:r>
            <a:endParaRPr lang="en-IL"/>
          </a:p>
        </p:txBody>
      </p:sp>
      <p:sp>
        <p:nvSpPr>
          <p:cNvPr id="4" name="Text Placeholder 3">
            <a:extLst>
              <a:ext uri="{FF2B5EF4-FFF2-40B4-BE49-F238E27FC236}">
                <a16:creationId xmlns:a16="http://schemas.microsoft.com/office/drawing/2014/main" id="{3434385E-13E6-D785-640C-15554BBA2B88}"/>
              </a:ext>
            </a:extLst>
          </p:cNvPr>
          <p:cNvSpPr txBox="1">
            <a:spLocks/>
          </p:cNvSpPr>
          <p:nvPr/>
        </p:nvSpPr>
        <p:spPr>
          <a:xfrm>
            <a:off x="504482" y="1468222"/>
            <a:ext cx="11174832" cy="4712318"/>
          </a:xfrm>
          <a:prstGeom prst="rect">
            <a:avLst/>
          </a:prstGeom>
        </p:spPr>
        <p:txBody>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a:buClr>
                <a:schemeClr val="tx2"/>
              </a:buClr>
            </a:pPr>
            <a:r>
              <a:rPr lang="en-IE" sz="1800" dirty="0">
                <a:ea typeface="Times New Roman" panose="02020603050405020304" pitchFamily="18" charset="0"/>
              </a:rPr>
              <a:t>Fiori and UI5 Single Page Applications (SPAs) are using hash-based (aka fragment-based) navigation exclusively to switch between application views, meaning navigation is agnostic to URL path. But most modern UI frameworks, including Angular (React, Vue other examples)  are using history-based (aka push-state) routing for navigation by default and are sensitive to the path structure, which may be incompatible with the one required by HTML5 Repo consumed via </a:t>
            </a:r>
            <a:r>
              <a:rPr lang="en-IE" sz="1800" dirty="0" err="1">
                <a:ea typeface="Times New Roman" panose="02020603050405020304" pitchFamily="18" charset="0"/>
              </a:rPr>
              <a:t>AppRouter</a:t>
            </a:r>
            <a:r>
              <a:rPr lang="en-IE" sz="1800" dirty="0">
                <a:ea typeface="Times New Roman" panose="02020603050405020304" pitchFamily="18" charset="0"/>
              </a:rPr>
              <a:t> in Cloud foundry. </a:t>
            </a:r>
          </a:p>
          <a:p>
            <a:pPr>
              <a:buClr>
                <a:schemeClr val="tx2"/>
              </a:buClr>
            </a:pPr>
            <a:r>
              <a:rPr lang="en-IE" sz="1800" dirty="0">
                <a:ea typeface="Times New Roman" panose="02020603050405020304" pitchFamily="18" charset="0"/>
              </a:rPr>
              <a:t>It is possible to use arbitrary Angular apps with </a:t>
            </a:r>
            <a:r>
              <a:rPr lang="en-IE" sz="1800" dirty="0" err="1">
                <a:ea typeface="Times New Roman" panose="02020603050405020304" pitchFamily="18" charset="0"/>
              </a:rPr>
              <a:t>AppRouter</a:t>
            </a:r>
            <a:r>
              <a:rPr lang="en-IE" sz="1800" dirty="0">
                <a:ea typeface="Times New Roman" panose="02020603050405020304" pitchFamily="18" charset="0"/>
              </a:rPr>
              <a:t> and HTML5 Repo, but this may require custom development to change routing mechanism, which goes beyond capabilities of any migration tool.</a:t>
            </a:r>
          </a:p>
          <a:p>
            <a:pPr>
              <a:buClr>
                <a:schemeClr val="tx2"/>
              </a:buClr>
            </a:pPr>
            <a:r>
              <a:rPr lang="en-IE" sz="1800" dirty="0">
                <a:ea typeface="Times New Roman" panose="02020603050405020304" pitchFamily="18" charset="0"/>
              </a:rPr>
              <a:t>Depending how Angular application routing was implemented in the application at the first place, the migration may be either smooth and easy or complicated.</a:t>
            </a:r>
            <a:endParaRPr lang="en-IE" sz="1800" dirty="0"/>
          </a:p>
          <a:p>
            <a:pPr defTabSz="914400" eaLnBrk="0" fontAlgn="base" hangingPunct="0">
              <a:spcBef>
                <a:spcPct val="0"/>
              </a:spcBef>
              <a:spcAft>
                <a:spcPct val="0"/>
              </a:spcAft>
              <a:buClr>
                <a:schemeClr val="tx2"/>
              </a:buClr>
              <a:buSzTx/>
            </a:pPr>
            <a:r>
              <a:rPr lang="en-IE" altLang="en-US" sz="1800" dirty="0">
                <a:ea typeface="Times New Roman" panose="02020603050405020304" pitchFamily="18" charset="0"/>
              </a:rPr>
              <a:t>In Summary : </a:t>
            </a:r>
          </a:p>
          <a:p>
            <a:pPr marL="457200" indent="-457200" defTabSz="914400" eaLnBrk="0" fontAlgn="base" hangingPunct="0">
              <a:spcBef>
                <a:spcPct val="0"/>
              </a:spcBef>
              <a:spcAft>
                <a:spcPct val="0"/>
              </a:spcAft>
              <a:buClr>
                <a:schemeClr val="tx2"/>
              </a:buClr>
              <a:buSzTx/>
              <a:buFont typeface="+mj-lt"/>
              <a:buAutoNum type="arabicPeriod"/>
            </a:pPr>
            <a:r>
              <a:rPr lang="en-IE" altLang="en-US" sz="1800" dirty="0">
                <a:ea typeface="Times New Roman" panose="02020603050405020304" pitchFamily="18" charset="0"/>
              </a:rPr>
              <a:t>In cloud foundry, from </a:t>
            </a:r>
            <a:r>
              <a:rPr lang="en-IE" altLang="en-US" sz="1800" dirty="0" err="1">
                <a:ea typeface="Times New Roman" panose="02020603050405020304" pitchFamily="18" charset="0"/>
              </a:rPr>
              <a:t>approuter</a:t>
            </a:r>
            <a:r>
              <a:rPr lang="en-IE" altLang="en-US" sz="1800" dirty="0">
                <a:ea typeface="Times New Roman" panose="02020603050405020304" pitchFamily="18" charset="0"/>
              </a:rPr>
              <a:t>/html5-repo perspective there is no limitation for using Angular. But SAP </a:t>
            </a:r>
            <a:r>
              <a:rPr lang="en-IE" altLang="en-US" sz="1800" dirty="0" err="1">
                <a:ea typeface="Times New Roman" panose="02020603050405020304" pitchFamily="18" charset="0"/>
              </a:rPr>
              <a:t>Workzone</a:t>
            </a:r>
            <a:r>
              <a:rPr lang="en-IE" altLang="en-US" sz="1800" dirty="0">
                <a:ea typeface="Times New Roman" panose="02020603050405020304" pitchFamily="18" charset="0"/>
              </a:rPr>
              <a:t>/FDC don’t support non Fiori projects.</a:t>
            </a:r>
            <a:endParaRPr lang="en-IE" altLang="en-US" sz="1800" dirty="0"/>
          </a:p>
          <a:p>
            <a:pPr marL="457200" indent="-457200" defTabSz="914400" eaLnBrk="0" fontAlgn="base" hangingPunct="0">
              <a:spcBef>
                <a:spcPct val="0"/>
              </a:spcBef>
              <a:spcAft>
                <a:spcPct val="0"/>
              </a:spcAft>
              <a:buClr>
                <a:schemeClr val="tx2"/>
              </a:buClr>
              <a:buSzTx/>
              <a:buFont typeface="+mj-lt"/>
              <a:buAutoNum type="arabicPeriod"/>
            </a:pPr>
            <a:r>
              <a:rPr lang="en-IE" altLang="en-US" sz="1800" dirty="0">
                <a:ea typeface="Times New Roman" panose="02020603050405020304" pitchFamily="18" charset="0"/>
              </a:rPr>
              <a:t>html5-repo needs a </a:t>
            </a:r>
            <a:r>
              <a:rPr lang="en-IE" altLang="en-US" sz="1800" dirty="0" err="1">
                <a:ea typeface="Times New Roman" panose="02020603050405020304" pitchFamily="18" charset="0"/>
              </a:rPr>
              <a:t>manifest.json</a:t>
            </a:r>
            <a:r>
              <a:rPr lang="en-IE" altLang="en-US" sz="1800" dirty="0">
                <a:ea typeface="Times New Roman" panose="02020603050405020304" pitchFamily="18" charset="0"/>
              </a:rPr>
              <a:t> file with </a:t>
            </a:r>
            <a:r>
              <a:rPr lang="en-IE" altLang="en-US" sz="1800" dirty="0">
                <a:ea typeface="Times New Roman" panose="02020603050405020304" pitchFamily="18" charset="0"/>
                <a:hlinkClick r:id="rId2"/>
              </a:rPr>
              <a:t>app.id/app.version</a:t>
            </a:r>
            <a:r>
              <a:rPr lang="en-IE" altLang="en-US" sz="1800" dirty="0">
                <a:ea typeface="Times New Roman" panose="02020603050405020304" pitchFamily="18" charset="0"/>
              </a:rPr>
              <a:t>, also for Angular projects</a:t>
            </a:r>
            <a:endParaRPr lang="en-IE" altLang="en-US" sz="1800" dirty="0">
              <a:ea typeface="Calibri" panose="020F0502020204030204" pitchFamily="34" charset="0"/>
            </a:endParaRPr>
          </a:p>
          <a:p>
            <a:pPr marL="457200" indent="-457200" defTabSz="914400" eaLnBrk="0" fontAlgn="base" hangingPunct="0">
              <a:spcBef>
                <a:spcPct val="0"/>
              </a:spcBef>
              <a:spcAft>
                <a:spcPct val="0"/>
              </a:spcAft>
              <a:buClr>
                <a:schemeClr val="tx2"/>
              </a:buClr>
              <a:buSzTx/>
              <a:buFont typeface="+mj-lt"/>
              <a:buAutoNum type="arabicPeriod"/>
            </a:pPr>
            <a:r>
              <a:rPr lang="en-IE" altLang="en-US" sz="1800" dirty="0">
                <a:ea typeface="Times New Roman" panose="02020603050405020304" pitchFamily="18" charset="0"/>
              </a:rPr>
              <a:t>Avoid uploading Angular framework files into html5-repo </a:t>
            </a:r>
            <a:r>
              <a:rPr lang="en-IE" altLang="en-US" sz="1800" dirty="0">
                <a:ea typeface="Times New Roman" panose="02020603050405020304" pitchFamily="18" charset="0"/>
                <a:sym typeface="Wingdings" panose="05000000000000000000" pitchFamily="2" charset="2"/>
              </a:rPr>
              <a:t></a:t>
            </a:r>
            <a:r>
              <a:rPr lang="en-IE" altLang="en-US" sz="1800" dirty="0">
                <a:ea typeface="Times New Roman" panose="02020603050405020304" pitchFamily="18" charset="0"/>
              </a:rPr>
              <a:t> </a:t>
            </a:r>
            <a:r>
              <a:rPr lang="en-IE" altLang="en-US" sz="1800" dirty="0">
                <a:ea typeface="Times New Roman" panose="02020603050405020304" pitchFamily="18" charset="0"/>
                <a:sym typeface="Wingdings" panose="05000000000000000000" pitchFamily="2" charset="2"/>
              </a:rPr>
              <a:t>it might lead to exceeding the 100 MB per instance limitation. Such files should be retrieved from CDN (like it is done for sapui5 core files).</a:t>
            </a:r>
            <a:endParaRPr lang="en-IE" altLang="en-US" sz="1800" dirty="0">
              <a:sym typeface="Wingdings" panose="05000000000000000000" pitchFamily="2" charset="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79F5384-22BD-324A-B757-9071693912A1}"/>
              </a:ext>
            </a:extLst>
          </p:cNvPr>
          <p:cNvSpPr>
            <a:spLocks noGrp="1"/>
          </p:cNvSpPr>
          <p:nvPr>
            <p:ph type="body" sz="quarter" idx="10"/>
          </p:nvPr>
        </p:nvSpPr>
        <p:spPr/>
        <p:txBody>
          <a:bodyPr>
            <a:normAutofit/>
          </a:bodyPr>
          <a:lstStyle/>
          <a:p>
            <a:r>
              <a:rPr lang="en-US" sz="1600" dirty="0"/>
              <a:t>This report summaries the analysis that was conducted through the Neo Sunset program for </a:t>
            </a:r>
            <a:r>
              <a:rPr lang="en-US" sz="1600" b="1" dirty="0"/>
              <a:t>Envases Universales de México, S.A.P.I. de C.V.</a:t>
            </a:r>
            <a:r>
              <a:rPr lang="en-US" sz="1600" dirty="0"/>
              <a:t>.</a:t>
            </a:r>
          </a:p>
          <a:p>
            <a:r>
              <a:rPr lang="en-US" sz="1600" dirty="0"/>
              <a:t>There were in total </a:t>
            </a:r>
            <a:r>
              <a:rPr lang="en-US" sz="1600" b="1" dirty="0"/>
              <a:t>11</a:t>
            </a:r>
            <a:r>
              <a:rPr lang="en-US" sz="1600" dirty="0"/>
              <a:t> Neo subaccount(s) observed in </a:t>
            </a:r>
            <a:r>
              <a:rPr lang="en-US" sz="1600" b="1" dirty="0"/>
              <a:t>4</a:t>
            </a:r>
            <a:r>
              <a:rPr lang="en-US" sz="1600" dirty="0"/>
              <a:t> Global account(s). The main services observed as being used on Neo in the global account are: </a:t>
            </a:r>
            <a:r>
              <a:rPr lang="en-US" sz="1600" b="1" dirty="0"/>
              <a:t>HTML5 Applications, Forms by Adobe, SAP Fiori Cloud, Cloud Integration</a:t>
            </a:r>
            <a:r>
              <a:rPr lang="en-US" sz="1600" dirty="0"/>
              <a:t>.</a:t>
            </a:r>
          </a:p>
          <a:p>
            <a:r>
              <a:rPr lang="en-US" sz="1600" dirty="0"/>
              <a:t>The overall migration is considered to be high effort and a migration should be planned and executed as soon as possible to ensure migration is complete before the end of life of Neo on 31st December 2028.</a:t>
            </a:r>
          </a:p>
          <a:p>
            <a:r>
              <a:rPr lang="en-US" sz="1600" b="1" dirty="0"/>
              <a:t>Envases Universales de México, S.A.P.I. de C.V. </a:t>
            </a:r>
            <a:r>
              <a:rPr lang="en-US" sz="1600" dirty="0"/>
              <a:t>should also ensure that the necessary multi-cloud services are commercially available on their account before starting the migration. Commercial discussions should take place with the SAP account team who can support to license the necessary services.</a:t>
            </a:r>
          </a:p>
          <a:p>
            <a:r>
              <a:rPr lang="en-US" sz="1600" b="1" dirty="0"/>
              <a:t>Envases Universales de México, S.A.P.I. de C.V. </a:t>
            </a:r>
            <a:r>
              <a:rPr lang="en-US" sz="1600" dirty="0"/>
              <a:t>should take this roadmap to evaluate and plan their overall migration project, the Neo sunset migration program can act as a single point of contact throughout the migration journey and are available through </a:t>
            </a:r>
            <a:r>
              <a:rPr lang="en-US" sz="1600" dirty="0">
                <a:hlinkClick r:id="rId3"/>
              </a:rPr>
              <a:t>sap.btp.migration@sap.com</a:t>
            </a:r>
            <a:r>
              <a:rPr lang="en-US" sz="1600" dirty="0"/>
              <a:t>.</a:t>
            </a:r>
          </a:p>
        </p:txBody>
      </p:sp>
      <p:sp>
        <p:nvSpPr>
          <p:cNvPr id="8" name="Title 7">
            <a:extLst>
              <a:ext uri="{FF2B5EF4-FFF2-40B4-BE49-F238E27FC236}">
                <a16:creationId xmlns:a16="http://schemas.microsoft.com/office/drawing/2014/main" id="{1B9EBB9B-2DD6-334A-8BF8-9682CA528694}"/>
              </a:ext>
            </a:extLst>
          </p:cNvPr>
          <p:cNvSpPr>
            <a:spLocks noGrp="1"/>
          </p:cNvSpPr>
          <p:nvPr>
            <p:ph type="title"/>
          </p:nvPr>
        </p:nvSpPr>
        <p:spPr/>
        <p:txBody>
          <a:bodyPr/>
          <a:lstStyle/>
          <a:p>
            <a:r>
              <a:rPr lang="en-US"/>
              <a:t>Management Summary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EEFB-2C0E-75FA-F355-5FC051656E51}"/>
              </a:ext>
            </a:extLst>
          </p:cNvPr>
          <p:cNvSpPr>
            <a:spLocks noGrp="1"/>
          </p:cNvSpPr>
          <p:nvPr>
            <p:ph type="ctrTitle"/>
          </p:nvPr>
        </p:nvSpPr>
        <p:spPr/>
        <p:txBody>
          <a:bodyPr/>
          <a:lstStyle/>
          <a:p>
            <a:r>
              <a:rPr lang="en-US" sz="4350" dirty="0"/>
              <a:t>Forms by</a:t>
            </a:r>
            <a:r>
              <a:rPr lang="en-US" sz="4350" dirty="0">
                <a:solidFill>
                  <a:srgbClr val="000000"/>
                </a:solidFill>
              </a:rPr>
              <a:t> </a:t>
            </a:r>
            <a:r>
              <a:rPr lang="en-US" sz="4350" dirty="0">
                <a:solidFill>
                  <a:schemeClr val="tx2"/>
                </a:solidFill>
              </a:rPr>
              <a:t>Adobe</a:t>
            </a:r>
          </a:p>
        </p:txBody>
      </p:sp>
      <p:sp>
        <p:nvSpPr>
          <p:cNvPr id="3" name="TextBox 2"/>
          <p:cNvSpPr txBox="1"/>
          <p:nvPr/>
        </p:nvSpPr>
        <p:spPr>
          <a:xfrm>
            <a:off x="10000000" y="0"/>
            <a:ext cx="2195175" cy="858000"/>
          </a:xfrm>
          <a:prstGeom prst="rect">
            <a:avLst/>
          </a:prstGeom>
          <a:noFill/>
        </p:spPr>
        <p:txBody>
          <a:bodyPr wrap="none" anchor="ctr">
            <a:spAutoFit/>
          </a:bodyPr>
          <a:lstStyle/>
          <a:p>
            <a:pPr algn="ctr"/>
            <a:r>
              <a:rPr sz="1200">
                <a:hlinkClick r:id="rId2" action="ppaction://hlinksldjump"/>
              </a:rPr>
              <a:t>Back to Analysis Slide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8B2A0-B1F9-490E-A9E8-297CF91EF055}"/>
              </a:ext>
            </a:extLst>
          </p:cNvPr>
          <p:cNvSpPr>
            <a:spLocks noGrp="1"/>
          </p:cNvSpPr>
          <p:nvPr>
            <p:ph type="title"/>
          </p:nvPr>
        </p:nvSpPr>
        <p:spPr>
          <a:xfrm>
            <a:off x="508370" y="505523"/>
            <a:ext cx="11177741" cy="676756"/>
          </a:xfrm>
        </p:spPr>
        <p:txBody>
          <a:bodyPr/>
          <a:lstStyle/>
          <a:p>
            <a:r>
              <a:rPr lang="en-US" dirty="0">
                <a:solidFill>
                  <a:schemeClr val="accent1"/>
                </a:solidFill>
              </a:rPr>
              <a:t>SAP Forms by Adobe</a:t>
            </a:r>
            <a:br>
              <a:rPr lang="en-US" dirty="0">
                <a:solidFill>
                  <a:schemeClr val="accent1"/>
                </a:solidFill>
              </a:rPr>
            </a:br>
            <a:r>
              <a:rPr lang="en-US" sz="1998" dirty="0">
                <a:latin typeface="Calibri"/>
                <a:ea typeface="Calibri" panose="020F0502020204030204" pitchFamily="34" charset="0"/>
                <a:cs typeface="Calibri"/>
              </a:rPr>
              <a:t>Exporting the application from NEO</a:t>
            </a:r>
            <a:endParaRPr lang="en-IE" dirty="0">
              <a:solidFill>
                <a:schemeClr val="accent1"/>
              </a:solidFill>
            </a:endParaRPr>
          </a:p>
        </p:txBody>
      </p:sp>
      <p:sp>
        <p:nvSpPr>
          <p:cNvPr id="11" name="TextBox 10">
            <a:extLst>
              <a:ext uri="{FF2B5EF4-FFF2-40B4-BE49-F238E27FC236}">
                <a16:creationId xmlns:a16="http://schemas.microsoft.com/office/drawing/2014/main" id="{70C9049C-3878-4FC9-A1F9-7D7DD014F6B4}"/>
              </a:ext>
            </a:extLst>
          </p:cNvPr>
          <p:cNvSpPr txBox="1"/>
          <p:nvPr/>
        </p:nvSpPr>
        <p:spPr>
          <a:xfrm>
            <a:off x="508370" y="1443841"/>
            <a:ext cx="11602720" cy="3970318"/>
          </a:xfrm>
          <a:prstGeom prst="rect">
            <a:avLst/>
          </a:prstGeom>
          <a:noFill/>
        </p:spPr>
        <p:txBody>
          <a:bodyPr wrap="square">
            <a:spAutoFit/>
          </a:bodyPr>
          <a:lstStyle/>
          <a:p>
            <a:pPr algn="l" rtl="0" fontAlgn="base">
              <a:buClr>
                <a:schemeClr val="tx2"/>
              </a:buClr>
            </a:pPr>
            <a:r>
              <a:rPr lang="en-IE" sz="1800" b="1" dirty="0">
                <a:solidFill>
                  <a:srgbClr val="000000"/>
                </a:solidFill>
                <a:latin typeface="+mn-lt"/>
              </a:rPr>
              <a:t>Recommendations</a:t>
            </a:r>
            <a:r>
              <a:rPr lang="en-US" sz="1800" dirty="0">
                <a:solidFill>
                  <a:srgbClr val="000000"/>
                </a:solidFill>
                <a:latin typeface="+mn-lt"/>
              </a:rPr>
              <a:t>​</a:t>
            </a:r>
            <a:br>
              <a:rPr lang="en-US" sz="1800" dirty="0">
                <a:solidFill>
                  <a:srgbClr val="000000"/>
                </a:solidFill>
                <a:latin typeface="+mn-lt"/>
              </a:rPr>
            </a:br>
            <a:endParaRPr lang="en-US" sz="1800" dirty="0">
              <a:solidFill>
                <a:srgbClr val="000000"/>
              </a:solidFill>
              <a:latin typeface="+mn-lt"/>
            </a:endParaRPr>
          </a:p>
          <a:p>
            <a:pPr marL="285750" indent="-285750" fontAlgn="base">
              <a:buClr>
                <a:schemeClr val="tx2"/>
              </a:buClr>
              <a:buFont typeface="Arial" panose="020B0604020202020204" pitchFamily="34" charset="0"/>
              <a:buChar char="•"/>
            </a:pPr>
            <a:r>
              <a:rPr lang="en-US" sz="1800" dirty="0">
                <a:solidFill>
                  <a:srgbClr val="000000"/>
                </a:solidFill>
                <a:latin typeface="+mn-lt"/>
              </a:rPr>
              <a:t>The migration can be done by customers on their own without help from SAP, if they are on CPEA​</a:t>
            </a:r>
          </a:p>
          <a:p>
            <a:pPr marL="285750" indent="-285750" fontAlgn="base">
              <a:buClr>
                <a:schemeClr val="tx2"/>
              </a:buClr>
              <a:buFont typeface="Arial" panose="020B0604020202020204" pitchFamily="34" charset="0"/>
              <a:buChar char="•"/>
            </a:pPr>
            <a:r>
              <a:rPr lang="en-IE" sz="1800" dirty="0">
                <a:solidFill>
                  <a:srgbClr val="000000"/>
                </a:solidFill>
                <a:latin typeface="+mn-lt"/>
              </a:rPr>
              <a:t>Introduction, Forms service by Adobe (Neo) </a:t>
            </a:r>
            <a:r>
              <a:rPr lang="en-IE" sz="1800" u="sng" dirty="0">
                <a:solidFill>
                  <a:srgbClr val="008FD3"/>
                </a:solidFill>
                <a:latin typeface="+mn-lt"/>
                <a:hlinkClick r:id="rId2"/>
              </a:rPr>
              <a:t>here</a:t>
            </a:r>
            <a:r>
              <a:rPr lang="en-IE" sz="1800" dirty="0">
                <a:solidFill>
                  <a:srgbClr val="000000"/>
                </a:solidFill>
                <a:latin typeface="+mn-lt"/>
              </a:rPr>
              <a:t>​</a:t>
            </a:r>
          </a:p>
          <a:p>
            <a:pPr marL="285750" indent="-285750" fontAlgn="base">
              <a:buClr>
                <a:schemeClr val="tx2"/>
              </a:buClr>
              <a:buFont typeface="Arial" panose="020B0604020202020204" pitchFamily="34" charset="0"/>
              <a:buChar char="•"/>
            </a:pPr>
            <a:r>
              <a:rPr lang="en-IE" sz="1800" dirty="0">
                <a:solidFill>
                  <a:srgbClr val="000000"/>
                </a:solidFill>
                <a:latin typeface="+mn-lt"/>
              </a:rPr>
              <a:t>For CPEA customer: Enabling Forms service in (new) subaccount </a:t>
            </a:r>
            <a:r>
              <a:rPr lang="en-IE" sz="1800" u="sng" dirty="0">
                <a:solidFill>
                  <a:srgbClr val="008FD3"/>
                </a:solidFill>
                <a:latin typeface="+mn-lt"/>
                <a:hlinkClick r:id="rId3"/>
              </a:rPr>
              <a:t>here</a:t>
            </a:r>
            <a:r>
              <a:rPr lang="en-IE" sz="1800" dirty="0">
                <a:solidFill>
                  <a:srgbClr val="000000"/>
                </a:solidFill>
                <a:latin typeface="+mn-lt"/>
              </a:rPr>
              <a:t>      </a:t>
            </a:r>
            <a:r>
              <a:rPr lang="en-US" sz="1800" dirty="0">
                <a:solidFill>
                  <a:srgbClr val="000000"/>
                </a:solidFill>
                <a:latin typeface="+mn-lt"/>
              </a:rPr>
              <a:t>​</a:t>
            </a:r>
          </a:p>
          <a:p>
            <a:pPr marL="285750" indent="-285750" fontAlgn="base">
              <a:buClr>
                <a:schemeClr val="tx2"/>
              </a:buClr>
              <a:buFont typeface="Arial" panose="020B0604020202020204" pitchFamily="34" charset="0"/>
              <a:buChar char="•"/>
            </a:pPr>
            <a:r>
              <a:rPr lang="en-IE" sz="1800" dirty="0">
                <a:solidFill>
                  <a:srgbClr val="000000"/>
                </a:solidFill>
                <a:latin typeface="+mn-lt"/>
              </a:rPr>
              <a:t>Changing connectivity URL in ABAP system </a:t>
            </a:r>
            <a:r>
              <a:rPr lang="en-IE" sz="1800" u="sng" dirty="0">
                <a:solidFill>
                  <a:srgbClr val="008FD3"/>
                </a:solidFill>
                <a:latin typeface="+mn-lt"/>
                <a:hlinkClick r:id="rId4"/>
              </a:rPr>
              <a:t>here</a:t>
            </a:r>
            <a:r>
              <a:rPr lang="en-IE" sz="1800" dirty="0">
                <a:solidFill>
                  <a:srgbClr val="000000"/>
                </a:solidFill>
                <a:latin typeface="+mn-lt"/>
              </a:rPr>
              <a:t>​</a:t>
            </a:r>
          </a:p>
          <a:p>
            <a:pPr marL="285750" indent="-285750" fontAlgn="base">
              <a:buClr>
                <a:schemeClr val="tx2"/>
              </a:buClr>
              <a:buFont typeface="Arial" panose="020B0604020202020204" pitchFamily="34" charset="0"/>
              <a:buChar char="•"/>
            </a:pPr>
            <a:r>
              <a:rPr lang="en-IE" sz="1800" dirty="0">
                <a:solidFill>
                  <a:srgbClr val="000000"/>
                </a:solidFill>
                <a:latin typeface="+mn-lt"/>
              </a:rPr>
              <a:t>Changing settings in Cloud Connector </a:t>
            </a:r>
            <a:r>
              <a:rPr lang="en-IE" sz="1800" u="sng" dirty="0">
                <a:solidFill>
                  <a:srgbClr val="008FD3"/>
                </a:solidFill>
                <a:latin typeface="+mn-lt"/>
                <a:hlinkClick r:id="rId5"/>
              </a:rPr>
              <a:t>here</a:t>
            </a:r>
            <a:r>
              <a:rPr lang="en-IE" sz="1800" dirty="0">
                <a:solidFill>
                  <a:srgbClr val="000000"/>
                </a:solidFill>
                <a:latin typeface="+mn-lt"/>
              </a:rPr>
              <a:t>   </a:t>
            </a:r>
            <a:r>
              <a:rPr lang="en-US" sz="1800" dirty="0">
                <a:solidFill>
                  <a:srgbClr val="000000"/>
                </a:solidFill>
                <a:latin typeface="+mn-lt"/>
              </a:rPr>
              <a:t>​</a:t>
            </a:r>
          </a:p>
          <a:p>
            <a:pPr marL="285750" indent="-285750" fontAlgn="base">
              <a:buClr>
                <a:schemeClr val="tx2"/>
              </a:buClr>
              <a:buFont typeface="Arial" panose="020B0604020202020204" pitchFamily="34" charset="0"/>
              <a:buChar char="•"/>
            </a:pPr>
            <a:r>
              <a:rPr lang="en-IE" sz="1800" dirty="0">
                <a:solidFill>
                  <a:srgbClr val="000000"/>
                </a:solidFill>
                <a:latin typeface="+mn-lt"/>
              </a:rPr>
              <a:t>Changing destination (ABAP, Cloud Connector) in BTP Subaccount </a:t>
            </a:r>
            <a:r>
              <a:rPr lang="en-IE" sz="1800" u="sng" dirty="0">
                <a:solidFill>
                  <a:srgbClr val="008FD3"/>
                </a:solidFill>
                <a:latin typeface="+mn-lt"/>
                <a:hlinkClick r:id="rId6"/>
              </a:rPr>
              <a:t>here</a:t>
            </a:r>
            <a:r>
              <a:rPr lang="en-IE" sz="1800" dirty="0">
                <a:solidFill>
                  <a:srgbClr val="000000"/>
                </a:solidFill>
                <a:latin typeface="+mn-lt"/>
              </a:rPr>
              <a:t>  </a:t>
            </a:r>
            <a:r>
              <a:rPr lang="en-US" sz="1800" dirty="0">
                <a:solidFill>
                  <a:srgbClr val="000000"/>
                </a:solidFill>
                <a:latin typeface="+mn-lt"/>
              </a:rPr>
              <a:t>​</a:t>
            </a:r>
          </a:p>
          <a:p>
            <a:pPr marL="285750" indent="-285750" fontAlgn="base">
              <a:buClr>
                <a:schemeClr val="tx2"/>
              </a:buClr>
              <a:buFont typeface="Arial" panose="020B0604020202020204" pitchFamily="34" charset="0"/>
              <a:buChar char="•"/>
            </a:pPr>
            <a:r>
              <a:rPr lang="en-IE" sz="1800" dirty="0" err="1">
                <a:solidFill>
                  <a:srgbClr val="000000"/>
                </a:solidFill>
                <a:latin typeface="+mn-lt"/>
              </a:rPr>
              <a:t>Adsrestapi</a:t>
            </a:r>
            <a:r>
              <a:rPr lang="en-IE" sz="1800" dirty="0">
                <a:solidFill>
                  <a:srgbClr val="000000"/>
                </a:solidFill>
                <a:latin typeface="+mn-lt"/>
              </a:rPr>
              <a:t> – connection set up at new account </a:t>
            </a:r>
            <a:r>
              <a:rPr lang="en-IE" sz="1800" u="sng" dirty="0">
                <a:solidFill>
                  <a:srgbClr val="008FD3"/>
                </a:solidFill>
                <a:latin typeface="+mn-lt"/>
                <a:hlinkClick r:id="rId7"/>
              </a:rPr>
              <a:t>here</a:t>
            </a:r>
            <a:r>
              <a:rPr lang="en-IE" sz="1800" dirty="0">
                <a:solidFill>
                  <a:srgbClr val="000000"/>
                </a:solidFill>
                <a:latin typeface="+mn-lt"/>
              </a:rPr>
              <a:t>       </a:t>
            </a:r>
            <a:r>
              <a:rPr lang="en-US" sz="1800" dirty="0">
                <a:solidFill>
                  <a:srgbClr val="000000"/>
                </a:solidFill>
                <a:latin typeface="+mn-lt"/>
              </a:rPr>
              <a:t>​</a:t>
            </a:r>
          </a:p>
          <a:p>
            <a:pPr marL="285750" indent="-285750" fontAlgn="base">
              <a:buClr>
                <a:schemeClr val="tx2"/>
              </a:buClr>
              <a:buFont typeface="Arial" panose="020B0604020202020204" pitchFamily="34" charset="0"/>
              <a:buChar char="•"/>
            </a:pPr>
            <a:r>
              <a:rPr lang="en-IE" sz="1800" dirty="0" err="1">
                <a:solidFill>
                  <a:srgbClr val="000000"/>
                </a:solidFill>
                <a:latin typeface="+mn-lt"/>
              </a:rPr>
              <a:t>Adsrestapi</a:t>
            </a:r>
            <a:r>
              <a:rPr lang="en-IE" sz="1800" dirty="0">
                <a:solidFill>
                  <a:srgbClr val="000000"/>
                </a:solidFill>
                <a:latin typeface="+mn-lt"/>
              </a:rPr>
              <a:t> – create </a:t>
            </a:r>
            <a:r>
              <a:rPr lang="en-IE" sz="1800" dirty="0" err="1">
                <a:solidFill>
                  <a:srgbClr val="000000"/>
                </a:solidFill>
                <a:latin typeface="+mn-lt"/>
              </a:rPr>
              <a:t>oAuth</a:t>
            </a:r>
            <a:r>
              <a:rPr lang="en-IE" sz="1800" dirty="0">
                <a:solidFill>
                  <a:srgbClr val="000000"/>
                </a:solidFill>
                <a:latin typeface="+mn-lt"/>
              </a:rPr>
              <a:t> client </a:t>
            </a:r>
            <a:r>
              <a:rPr lang="en-IE" sz="1800" u="sng" dirty="0">
                <a:solidFill>
                  <a:srgbClr val="008FD3"/>
                </a:solidFill>
                <a:latin typeface="+mn-lt"/>
                <a:hlinkClick r:id="rId8"/>
              </a:rPr>
              <a:t>here</a:t>
            </a:r>
            <a:r>
              <a:rPr lang="en-IE" sz="1800" dirty="0">
                <a:solidFill>
                  <a:srgbClr val="000000"/>
                </a:solidFill>
                <a:latin typeface="+mn-lt"/>
              </a:rPr>
              <a:t>   </a:t>
            </a:r>
            <a:r>
              <a:rPr lang="en-US" sz="1800" dirty="0">
                <a:solidFill>
                  <a:srgbClr val="000000"/>
                </a:solidFill>
                <a:latin typeface="+mn-lt"/>
              </a:rPr>
              <a:t>​</a:t>
            </a:r>
          </a:p>
          <a:p>
            <a:pPr marL="285750" indent="-285750" fontAlgn="base">
              <a:buClr>
                <a:schemeClr val="tx2"/>
              </a:buClr>
              <a:buFont typeface="Arial" panose="020B0604020202020204" pitchFamily="34" charset="0"/>
              <a:buChar char="•"/>
            </a:pPr>
            <a:r>
              <a:rPr lang="en-IE" sz="1800" dirty="0">
                <a:solidFill>
                  <a:srgbClr val="000000"/>
                </a:solidFill>
                <a:latin typeface="+mn-lt"/>
              </a:rPr>
              <a:t>Downloading customer fonts and other ADS configuration from “old” account to “new” account </a:t>
            </a:r>
            <a:r>
              <a:rPr lang="en-IE" sz="1800" u="sng" dirty="0">
                <a:solidFill>
                  <a:srgbClr val="008FD3"/>
                </a:solidFill>
                <a:latin typeface="+mn-lt"/>
                <a:hlinkClick r:id="rId9"/>
              </a:rPr>
              <a:t>here</a:t>
            </a:r>
            <a:r>
              <a:rPr lang="en-IE" sz="1800" dirty="0">
                <a:solidFill>
                  <a:srgbClr val="000000"/>
                </a:solidFill>
                <a:latin typeface="+mn-lt"/>
              </a:rPr>
              <a:t>   </a:t>
            </a:r>
            <a:r>
              <a:rPr lang="en-US" sz="1800" dirty="0">
                <a:solidFill>
                  <a:srgbClr val="000000"/>
                </a:solidFill>
                <a:latin typeface="+mn-lt"/>
              </a:rPr>
              <a:t>​</a:t>
            </a:r>
          </a:p>
          <a:p>
            <a:pPr marL="285750" indent="-285750" fontAlgn="base">
              <a:buClr>
                <a:schemeClr val="tx2"/>
              </a:buClr>
              <a:buFont typeface="Arial" panose="020B0604020202020204" pitchFamily="34" charset="0"/>
              <a:buChar char="•"/>
            </a:pPr>
            <a:r>
              <a:rPr lang="en-IE" sz="1800" dirty="0">
                <a:solidFill>
                  <a:srgbClr val="000000"/>
                </a:solidFill>
                <a:latin typeface="+mn-lt"/>
              </a:rPr>
              <a:t>Downloading/Uploading Form Templates store in the Forms service via REST API  </a:t>
            </a:r>
            <a:r>
              <a:rPr lang="en-IE" sz="1800" u="sng" dirty="0">
                <a:solidFill>
                  <a:srgbClr val="008FD3"/>
                </a:solidFill>
                <a:latin typeface="+mn-lt"/>
                <a:hlinkClick r:id="rId10"/>
              </a:rPr>
              <a:t>here</a:t>
            </a:r>
            <a:r>
              <a:rPr lang="en-IE" sz="1800" dirty="0">
                <a:solidFill>
                  <a:srgbClr val="000000"/>
                </a:solidFill>
                <a:latin typeface="+mn-lt"/>
              </a:rPr>
              <a:t>    </a:t>
            </a:r>
            <a:r>
              <a:rPr lang="en-US" sz="1800" dirty="0">
                <a:solidFill>
                  <a:srgbClr val="000000"/>
                </a:solidFill>
                <a:latin typeface="+mn-lt"/>
              </a:rPr>
              <a:t>​</a:t>
            </a:r>
          </a:p>
          <a:p>
            <a:pPr marL="285750" indent="-285750" fontAlgn="base">
              <a:buClr>
                <a:schemeClr val="tx2"/>
              </a:buClr>
              <a:buFont typeface="Arial" panose="020B0604020202020204" pitchFamily="34" charset="0"/>
              <a:buChar char="•"/>
            </a:pPr>
            <a:r>
              <a:rPr lang="en-IE" sz="1800" dirty="0">
                <a:solidFill>
                  <a:srgbClr val="000000"/>
                </a:solidFill>
                <a:latin typeface="+mn-lt"/>
              </a:rPr>
              <a:t>Downloading/Uploading Form Templates store in the Forms service via using the UI </a:t>
            </a:r>
            <a:r>
              <a:rPr lang="en-IE" sz="1800" u="sng" dirty="0">
                <a:solidFill>
                  <a:srgbClr val="008FD3"/>
                </a:solidFill>
                <a:latin typeface="+mn-lt"/>
                <a:hlinkClick r:id="rId11"/>
              </a:rPr>
              <a:t>here</a:t>
            </a:r>
            <a:r>
              <a:rPr lang="en-IE" sz="1800" dirty="0">
                <a:solidFill>
                  <a:srgbClr val="000000"/>
                </a:solidFill>
                <a:latin typeface="+mn-lt"/>
              </a:rPr>
              <a:t>      ​</a:t>
            </a:r>
          </a:p>
          <a:p>
            <a:r>
              <a:rPr lang="en-GB" sz="1800" dirty="0">
                <a:solidFill>
                  <a:srgbClr val="000000"/>
                </a:solidFill>
                <a:latin typeface="+mn-lt"/>
              </a:rPr>
              <a:t> </a:t>
            </a:r>
            <a:endParaRPr lang="en-GB" sz="1800" dirty="0">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2296-F499-DC10-C9B2-3B325F3A15E0}"/>
              </a:ext>
            </a:extLst>
          </p:cNvPr>
          <p:cNvSpPr>
            <a:spLocks noGrp="1"/>
          </p:cNvSpPr>
          <p:nvPr>
            <p:ph type="ctrTitle"/>
          </p:nvPr>
        </p:nvSpPr>
        <p:spPr/>
        <p:txBody>
          <a:bodyPr/>
          <a:lstStyle/>
          <a:p>
            <a:r>
              <a:rPr lang="en-US" sz="4350" dirty="0"/>
              <a:t>Connectivity </a:t>
            </a:r>
            <a:r>
              <a:rPr lang="en-US" sz="4350" dirty="0">
                <a:solidFill>
                  <a:schemeClr val="tx2"/>
                </a:solidFill>
              </a:rPr>
              <a:t>Services</a:t>
            </a:r>
          </a:p>
        </p:txBody>
      </p:sp>
      <p:sp>
        <p:nvSpPr>
          <p:cNvPr id="3" name="TextBox 2"/>
          <p:cNvSpPr txBox="1"/>
          <p:nvPr/>
        </p:nvSpPr>
        <p:spPr>
          <a:xfrm>
            <a:off x="10000000" y="0"/>
            <a:ext cx="2195175" cy="858000"/>
          </a:xfrm>
          <a:prstGeom prst="rect">
            <a:avLst/>
          </a:prstGeom>
          <a:noFill/>
        </p:spPr>
        <p:txBody>
          <a:bodyPr wrap="none" anchor="ctr">
            <a:spAutoFit/>
          </a:bodyPr>
          <a:lstStyle/>
          <a:p>
            <a:pPr algn="ctr"/>
            <a:r>
              <a:rPr sz="1200">
                <a:hlinkClick r:id="rId2" action="ppaction://hlinksldjump"/>
              </a:rPr>
              <a:t>Back to Analysis Slide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7BA451-3FAF-432E-939A-0C6468078B34}"/>
              </a:ext>
            </a:extLst>
          </p:cNvPr>
          <p:cNvSpPr>
            <a:spLocks noGrp="1"/>
          </p:cNvSpPr>
          <p:nvPr>
            <p:ph type="body" sz="quarter" idx="10"/>
          </p:nvPr>
        </p:nvSpPr>
        <p:spPr>
          <a:xfrm>
            <a:off x="508368" y="1494009"/>
            <a:ext cx="10969656" cy="4713545"/>
          </a:xfrm>
        </p:spPr>
        <p:txBody>
          <a:bodyPr/>
          <a:lstStyle/>
          <a:p>
            <a:pPr>
              <a:buClr>
                <a:schemeClr val="tx2"/>
              </a:buClr>
            </a:pPr>
            <a:r>
              <a:rPr lang="en-IE" dirty="0"/>
              <a:t>Configure SAP CF account into the relevant SAP cloud connector.</a:t>
            </a:r>
          </a:p>
          <a:p>
            <a:pPr marL="456926" indent="-456926">
              <a:buClr>
                <a:schemeClr val="tx2"/>
              </a:buClr>
              <a:buFont typeface="+mj-lt"/>
              <a:buAutoNum type="arabicPeriod"/>
            </a:pPr>
            <a:r>
              <a:rPr lang="en-IE" b="0" dirty="0"/>
              <a:t>On the SAP cloud connector go to the Connector Tab.</a:t>
            </a:r>
          </a:p>
          <a:p>
            <a:pPr marL="456926" indent="-456926">
              <a:buClr>
                <a:schemeClr val="tx2"/>
              </a:buClr>
              <a:buFont typeface="+mj-lt"/>
              <a:buAutoNum type="arabicPeriod"/>
            </a:pPr>
            <a:r>
              <a:rPr lang="en-IE" dirty="0"/>
              <a:t>Add the CPI CF sub account by filling out the required details.</a:t>
            </a:r>
            <a:endParaRPr lang="en-IE" b="0" dirty="0"/>
          </a:p>
          <a:p>
            <a:pPr marL="456926" indent="-456926">
              <a:buClr>
                <a:schemeClr val="tx2"/>
              </a:buClr>
              <a:buFont typeface="+mj-lt"/>
              <a:buAutoNum type="arabicPeriod"/>
            </a:pPr>
            <a:r>
              <a:rPr lang="en-IE" b="0" dirty="0"/>
              <a:t>In the subaccount choose the CPI CF account which is added in step 2 and press Connect button to establish a connection to the CPI CF. The SCC connection will now reflect in the CF CPI sub account which can be verified.</a:t>
            </a:r>
          </a:p>
          <a:p>
            <a:pPr marL="456926" indent="-456926">
              <a:buClr>
                <a:schemeClr val="tx2"/>
              </a:buClr>
              <a:buFont typeface="+mj-lt"/>
              <a:buAutoNum type="arabicPeriod"/>
            </a:pPr>
            <a:r>
              <a:rPr lang="en-IE" dirty="0"/>
              <a:t>Now navigate to Cloud to on-premise button and under Access Control select Import System Mappings &amp; select your SAP BTP Neo Sub account as the source to import the end points to CF account in SCC </a:t>
            </a:r>
          </a:p>
          <a:p>
            <a:pPr marL="456926" indent="-456926">
              <a:buClr>
                <a:schemeClr val="tx2"/>
              </a:buClr>
              <a:buFont typeface="+mj-lt"/>
              <a:buAutoNum type="arabicPeriod"/>
            </a:pPr>
            <a:endParaRPr lang="en-IE" dirty="0"/>
          </a:p>
          <a:p>
            <a:pPr marL="456926" indent="-456926">
              <a:buClr>
                <a:schemeClr val="tx2"/>
              </a:buClr>
              <a:buFont typeface="+mj-lt"/>
              <a:buAutoNum type="arabicPeriod"/>
            </a:pPr>
            <a:endParaRPr lang="en-IE" b="0" dirty="0"/>
          </a:p>
          <a:p>
            <a:pPr>
              <a:buClr>
                <a:schemeClr val="tx2"/>
              </a:buClr>
            </a:pPr>
            <a:endParaRPr lang="en-IE" dirty="0"/>
          </a:p>
        </p:txBody>
      </p:sp>
      <p:sp>
        <p:nvSpPr>
          <p:cNvPr id="3" name="Title 2">
            <a:extLst>
              <a:ext uri="{FF2B5EF4-FFF2-40B4-BE49-F238E27FC236}">
                <a16:creationId xmlns:a16="http://schemas.microsoft.com/office/drawing/2014/main" id="{4C7ECE38-CA06-483F-AFC0-32647942E9E1}"/>
              </a:ext>
            </a:extLst>
          </p:cNvPr>
          <p:cNvSpPr>
            <a:spLocks noGrp="1"/>
          </p:cNvSpPr>
          <p:nvPr>
            <p:ph type="title"/>
          </p:nvPr>
        </p:nvSpPr>
        <p:spPr>
          <a:xfrm>
            <a:off x="508370" y="505524"/>
            <a:ext cx="11177741" cy="369140"/>
          </a:xfrm>
        </p:spPr>
        <p:txBody>
          <a:bodyPr/>
          <a:lstStyle/>
          <a:p>
            <a:r>
              <a:rPr lang="en-IE" dirty="0">
                <a:solidFill>
                  <a:schemeClr val="tx2"/>
                </a:solidFill>
              </a:rPr>
              <a:t>Configure SAP Cloud Connector</a:t>
            </a:r>
          </a:p>
        </p:txBody>
      </p:sp>
      <p:pic>
        <p:nvPicPr>
          <p:cNvPr id="4" name="Picture 3" descr="Picture 3.jpg"/>
          <p:cNvPicPr>
            <a:picLocks noChangeAspect="1"/>
          </p:cNvPicPr>
          <p:nvPr/>
        </p:nvPicPr>
        <p:blipFill>
          <a:blip r:embed="rId2"/>
          <a:stretch>
            <a:fillRect/>
          </a:stretch>
        </p:blipFill>
        <p:spPr>
          <a:xfrm>
            <a:off x="925942" y="5330061"/>
            <a:ext cx="7600501" cy="737724"/>
          </a:xfrm>
          <a:prstGeom prst="rect">
            <a:avLst/>
          </a:prstGeom>
        </p:spPr>
      </p:pic>
      <p:pic>
        <p:nvPicPr>
          <p:cNvPr id="5" name="Picture 4" descr="Picture 4.jpg"/>
          <p:cNvPicPr>
            <a:picLocks noChangeAspect="1"/>
          </p:cNvPicPr>
          <p:nvPr/>
        </p:nvPicPr>
        <p:blipFill>
          <a:blip r:embed="rId3"/>
          <a:stretch>
            <a:fillRect/>
          </a:stretch>
        </p:blipFill>
        <p:spPr>
          <a:xfrm>
            <a:off x="8526443" y="4860314"/>
            <a:ext cx="3267134" cy="16772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92B9-D3A3-46DE-7F00-67AD5FB50018}"/>
              </a:ext>
            </a:extLst>
          </p:cNvPr>
          <p:cNvSpPr>
            <a:spLocks noGrp="1"/>
          </p:cNvSpPr>
          <p:nvPr>
            <p:ph type="ctrTitle"/>
          </p:nvPr>
        </p:nvSpPr>
        <p:spPr/>
        <p:txBody>
          <a:bodyPr/>
          <a:lstStyle/>
          <a:p>
            <a:r>
              <a:rPr lang="en-US" dirty="0">
                <a:solidFill>
                  <a:srgbClr val="000000"/>
                </a:solidFill>
                <a:latin typeface="72 Brand Medium"/>
                <a:cs typeface="Arial"/>
              </a:rPr>
              <a:t>Fiori </a:t>
            </a:r>
            <a:r>
              <a:rPr lang="en-US" dirty="0">
                <a:solidFill>
                  <a:srgbClr val="1B90FF"/>
                </a:solidFill>
                <a:latin typeface="72 Brand Medium"/>
                <a:cs typeface="Arial"/>
              </a:rPr>
              <a:t>Cloud</a:t>
            </a:r>
            <a:endParaRPr lang="en-US" dirty="0"/>
          </a:p>
        </p:txBody>
      </p:sp>
      <p:sp>
        <p:nvSpPr>
          <p:cNvPr id="3" name="TextBox 2"/>
          <p:cNvSpPr txBox="1"/>
          <p:nvPr/>
        </p:nvSpPr>
        <p:spPr>
          <a:xfrm>
            <a:off x="10000000" y="0"/>
            <a:ext cx="2195175" cy="858000"/>
          </a:xfrm>
          <a:prstGeom prst="rect">
            <a:avLst/>
          </a:prstGeom>
          <a:noFill/>
        </p:spPr>
        <p:txBody>
          <a:bodyPr wrap="none" anchor="ctr">
            <a:spAutoFit/>
          </a:bodyPr>
          <a:lstStyle/>
          <a:p>
            <a:pPr algn="ctr"/>
            <a:r>
              <a:rPr sz="1200">
                <a:hlinkClick r:id="rId2" action="ppaction://hlinksldjump"/>
              </a:rPr>
              <a:t>Back to Analysis Slide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8B2A0-B1F9-490E-A9E8-297CF91EF055}"/>
              </a:ext>
            </a:extLst>
          </p:cNvPr>
          <p:cNvSpPr>
            <a:spLocks noGrp="1"/>
          </p:cNvSpPr>
          <p:nvPr>
            <p:ph type="title"/>
          </p:nvPr>
        </p:nvSpPr>
        <p:spPr>
          <a:xfrm>
            <a:off x="508370" y="505523"/>
            <a:ext cx="11177741" cy="676660"/>
          </a:xfrm>
        </p:spPr>
        <p:txBody>
          <a:bodyPr/>
          <a:lstStyle/>
          <a:p>
            <a:r>
              <a:rPr lang="en-IE" dirty="0">
                <a:solidFill>
                  <a:schemeClr val="tx2"/>
                </a:solidFill>
              </a:rPr>
              <a:t>Fiori Cloud – Central Launchpad Configuration</a:t>
            </a:r>
            <a:br>
              <a:rPr lang="en-US" dirty="0">
                <a:solidFill>
                  <a:schemeClr val="accent1"/>
                </a:solidFill>
              </a:rPr>
            </a:br>
            <a:r>
              <a:rPr lang="en-US" sz="1998" dirty="0">
                <a:latin typeface="Calibri"/>
                <a:cs typeface="Calibri"/>
              </a:rPr>
              <a:t>Migration</a:t>
            </a:r>
            <a:endParaRPr lang="en-IE" dirty="0"/>
          </a:p>
        </p:txBody>
      </p:sp>
      <p:sp>
        <p:nvSpPr>
          <p:cNvPr id="4" name="Text Placeholder 3">
            <a:extLst>
              <a:ext uri="{FF2B5EF4-FFF2-40B4-BE49-F238E27FC236}">
                <a16:creationId xmlns:a16="http://schemas.microsoft.com/office/drawing/2014/main" id="{4083292C-3FE1-495D-8CFA-6561F28B80FD}"/>
              </a:ext>
            </a:extLst>
          </p:cNvPr>
          <p:cNvSpPr>
            <a:spLocks noGrp="1"/>
          </p:cNvSpPr>
          <p:nvPr>
            <p:ph type="body" sz="quarter" idx="10"/>
          </p:nvPr>
        </p:nvSpPr>
        <p:spPr>
          <a:xfrm>
            <a:off x="508372" y="1228726"/>
            <a:ext cx="11358435" cy="5224829"/>
          </a:xfrm>
        </p:spPr>
        <p:txBody>
          <a:bodyPr vert="horz" lIns="0" tIns="0" rIns="0" bIns="0" rtlCol="0" anchor="t">
            <a:noAutofit/>
          </a:bodyPr>
          <a:lstStyle/>
          <a:p>
            <a:pPr>
              <a:buClr>
                <a:schemeClr val="tx2"/>
              </a:buClr>
            </a:pPr>
            <a:r>
              <a:rPr lang="en-US" sz="1800" dirty="0"/>
              <a:t>Administrators have two options for integration of cloud and On-premise Fiori to Central Launchpad:</a:t>
            </a:r>
          </a:p>
          <a:p>
            <a:pPr>
              <a:buClr>
                <a:schemeClr val="tx2"/>
              </a:buClr>
            </a:pPr>
            <a:endParaRPr lang="en-US" sz="1800" dirty="0"/>
          </a:p>
          <a:p>
            <a:pPr lvl="1">
              <a:buClr>
                <a:schemeClr val="tx2"/>
              </a:buClr>
              <a:buFont typeface="Arial" panose="020B0604020202020204" pitchFamily="34" charset="0"/>
              <a:buChar char="•"/>
            </a:pPr>
            <a:r>
              <a:rPr lang="en-US" dirty="0"/>
              <a:t>Manual integration of single applications using templates for common UI technologies such as SAPUI5, Web Dynpro ABAP or SAP GUI for HTML. Web applications can also be integrated using the generic (dynamic) URL launcher. You can configure applications to open in-place (with embedded UI using </a:t>
            </a:r>
            <a:r>
              <a:rPr lang="en-US" dirty="0" err="1"/>
              <a:t>iFrames</a:t>
            </a:r>
            <a:r>
              <a:rPr lang="en-US" dirty="0"/>
              <a:t>) or in new tab.</a:t>
            </a:r>
          </a:p>
          <a:p>
            <a:pPr lvl="1">
              <a:buClr>
                <a:schemeClr val="tx2"/>
              </a:buClr>
              <a:buFont typeface="Arial" panose="020B0604020202020204" pitchFamily="34" charset="0"/>
              <a:buChar char="•"/>
            </a:pPr>
            <a:r>
              <a:rPr lang="en-US" dirty="0"/>
              <a:t>Advanced content federation: SAP products can serve as content providers by exposing selected business content including roles, applications, and related meta data. The data exchange is based on a Common Data Model (CDM) format, which is used to generically describe the content structure. Each provider system is responsible for exposing its content according to CDM</a:t>
            </a:r>
          </a:p>
          <a:p>
            <a:pPr>
              <a:buClr>
                <a:schemeClr val="tx2"/>
              </a:buClr>
            </a:pPr>
            <a:r>
              <a:rPr lang="en-US" sz="1800" dirty="0"/>
              <a:t>Check </a:t>
            </a:r>
            <a:r>
              <a:rPr lang="en-US" sz="1800" dirty="0">
                <a:hlinkClick r:id="rId2"/>
              </a:rPr>
              <a:t>SAP Fiori Deployment Options and System Landscape Recommendations</a:t>
            </a:r>
            <a:r>
              <a:rPr lang="en-US" sz="1800" dirty="0"/>
              <a:t> for further details on </a:t>
            </a:r>
            <a:r>
              <a:rPr lang="en-US" sz="1800" dirty="0">
                <a:hlinkClick r:id="rId3"/>
              </a:rPr>
              <a:t>supported platforms and requisites.</a:t>
            </a:r>
            <a:endParaRPr lang="en-US" sz="1800" dirty="0"/>
          </a:p>
          <a:p>
            <a:pPr>
              <a:buClr>
                <a:schemeClr val="tx2"/>
              </a:buClr>
            </a:pPr>
            <a:br>
              <a:rPr lang="en-US" sz="1800" dirty="0"/>
            </a:br>
            <a:endParaRPr lang="en-US" sz="1800" dirty="0"/>
          </a:p>
          <a:p>
            <a:pPr marL="636973" lvl="1" indent="-457063">
              <a:buClr>
                <a:schemeClr val="tx2"/>
              </a:buClr>
              <a:buFont typeface="+mj-lt"/>
              <a:buAutoNum type="arabicPeriod"/>
            </a:pPr>
            <a:endParaRPr lang="en-US" dirty="0"/>
          </a:p>
          <a:p>
            <a:pPr marL="815784" lvl="2" indent="-457063">
              <a:buClr>
                <a:schemeClr val="tx2"/>
              </a:buClr>
              <a:buFont typeface="+mj-lt"/>
              <a:buAutoNum type="arabicPeriod"/>
            </a:pPr>
            <a:endParaRPr lang="en-US" dirty="0"/>
          </a:p>
          <a:p>
            <a:pPr marL="636973" lvl="1" indent="-457063">
              <a:buClr>
                <a:schemeClr val="tx2"/>
              </a:buClr>
              <a:buFont typeface="+mj-lt"/>
              <a:buAutoNum type="arabicPeriod"/>
            </a:pPr>
            <a:endParaRPr lang="en-US" dirty="0"/>
          </a:p>
          <a:p>
            <a:pPr marL="358721" lvl="2" indent="0">
              <a:buClr>
                <a:schemeClr val="tx2"/>
              </a:buClr>
              <a:buNone/>
            </a:pPr>
            <a:endParaRPr lang="en-US" dirty="0"/>
          </a:p>
          <a:p>
            <a:pPr marL="358721" lvl="2" indent="0">
              <a:buClr>
                <a:schemeClr val="tx2"/>
              </a:buClr>
              <a:buNone/>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2296-F499-DC10-C9B2-3B325F3A15E0}"/>
              </a:ext>
            </a:extLst>
          </p:cNvPr>
          <p:cNvSpPr>
            <a:spLocks noGrp="1"/>
          </p:cNvSpPr>
          <p:nvPr>
            <p:ph type="ctrTitle"/>
          </p:nvPr>
        </p:nvSpPr>
        <p:spPr/>
        <p:txBody>
          <a:bodyPr/>
          <a:lstStyle/>
          <a:p>
            <a:r>
              <a:rPr lang="en-US" sz="4350" dirty="0"/>
              <a:t>Cloud </a:t>
            </a:r>
            <a:r>
              <a:rPr lang="en-US" sz="4350" dirty="0">
                <a:solidFill>
                  <a:schemeClr val="tx2"/>
                </a:solidFill>
              </a:rPr>
              <a:t>Integration</a:t>
            </a:r>
          </a:p>
        </p:txBody>
      </p:sp>
      <p:sp>
        <p:nvSpPr>
          <p:cNvPr id="3" name="TextBox 2"/>
          <p:cNvSpPr txBox="1"/>
          <p:nvPr/>
        </p:nvSpPr>
        <p:spPr>
          <a:xfrm>
            <a:off x="10000000" y="0"/>
            <a:ext cx="2195175" cy="858000"/>
          </a:xfrm>
          <a:prstGeom prst="rect">
            <a:avLst/>
          </a:prstGeom>
          <a:noFill/>
        </p:spPr>
        <p:txBody>
          <a:bodyPr wrap="none" anchor="ctr">
            <a:spAutoFit/>
          </a:bodyPr>
          <a:lstStyle/>
          <a:p>
            <a:pPr algn="ctr"/>
            <a:r>
              <a:rPr sz="1200">
                <a:hlinkClick r:id="rId2" action="ppaction://hlinksldjump"/>
              </a:rPr>
              <a:t>Back to Analysis Slide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DEF183-D394-436B-87FC-B54F61ADEBA8}"/>
              </a:ext>
            </a:extLst>
          </p:cNvPr>
          <p:cNvSpPr>
            <a:spLocks noGrp="1"/>
          </p:cNvSpPr>
          <p:nvPr>
            <p:ph type="title"/>
          </p:nvPr>
        </p:nvSpPr>
        <p:spPr>
          <a:xfrm>
            <a:off x="505327" y="504761"/>
            <a:ext cx="11180652" cy="645906"/>
          </a:xfrm>
        </p:spPr>
        <p:txBody>
          <a:bodyPr/>
          <a:lstStyle/>
          <a:p>
            <a:r>
              <a:rPr lang="en-US" dirty="0">
                <a:solidFill>
                  <a:schemeClr val="tx2"/>
                </a:solidFill>
                <a:latin typeface="+mj-lt"/>
              </a:rPr>
              <a:t>SAP Cloud Integration Migration strategy</a:t>
            </a:r>
            <a:br>
              <a:rPr lang="en-US" dirty="0">
                <a:latin typeface="+mj-lt"/>
                <a:cs typeface="Arial" panose="020B0604020202020204" pitchFamily="34" charset="0"/>
              </a:rPr>
            </a:br>
            <a:r>
              <a:rPr lang="en-US" sz="1799" dirty="0">
                <a:latin typeface="+mj-lt"/>
                <a:cs typeface="Arial" panose="020B0604020202020204" pitchFamily="34" charset="0"/>
              </a:rPr>
              <a:t>Side-by-side migration</a:t>
            </a:r>
            <a:endParaRPr lang="en-US" b="0" dirty="0">
              <a:latin typeface="+mj-lt"/>
              <a:cs typeface="Arial" panose="020B0604020202020204" pitchFamily="34" charset="0"/>
            </a:endParaRPr>
          </a:p>
        </p:txBody>
      </p:sp>
      <p:sp>
        <p:nvSpPr>
          <p:cNvPr id="5" name="Text Placeholder">
            <a:extLst>
              <a:ext uri="{FF2B5EF4-FFF2-40B4-BE49-F238E27FC236}">
                <a16:creationId xmlns:a16="http://schemas.microsoft.com/office/drawing/2014/main" id="{519EA71E-4BAD-43B7-B59C-4F15BB0538BF}"/>
              </a:ext>
            </a:extLst>
          </p:cNvPr>
          <p:cNvSpPr txBox="1">
            <a:spLocks/>
          </p:cNvSpPr>
          <p:nvPr/>
        </p:nvSpPr>
        <p:spPr bwMode="gray">
          <a:xfrm>
            <a:off x="441866" y="2342152"/>
            <a:ext cx="5122899" cy="1230733"/>
          </a:xfrm>
          <a:prstGeom prst="rect">
            <a:avLst/>
          </a:prstGeom>
          <a:effectLst/>
        </p:spPr>
        <p:txBody>
          <a:bodyPr wrap="square" lIns="91342" tIns="45682" rIns="91342" bIns="45682">
            <a:spAutoFit/>
          </a:bodyPr>
          <a:lstStyle>
            <a:defPPr>
              <a:defRPr lang="de-DE"/>
            </a:defPPr>
            <a:lvl1pPr marL="285750" indent="-285750" defTabSz="453971">
              <a:spcBef>
                <a:spcPts val="600"/>
              </a:spcBef>
              <a:buFont typeface="Wingdings" panose="05000000000000000000" pitchFamily="2" charset="2"/>
              <a:buChar char="§"/>
              <a:defRPr sz="1600">
                <a:latin typeface="Arial" panose="020B0604020202020204" pitchFamily="34" charset="0"/>
                <a:cs typeface="Arial" panose="020B0604020202020204" pitchFamily="34" charset="0"/>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68208" lvl="1" indent="-268208">
              <a:buClr>
                <a:schemeClr val="tx2"/>
              </a:buClr>
            </a:pPr>
            <a:r>
              <a:rPr lang="en-US" sz="1600" dirty="0">
                <a:cs typeface="Arial" panose="020B0604020202020204" pitchFamily="34" charset="0"/>
              </a:rPr>
              <a:t>Provision a new SAP Integration Suite tenant</a:t>
            </a:r>
          </a:p>
          <a:p>
            <a:pPr marL="268208" lvl="1" indent="-268208">
              <a:buClr>
                <a:schemeClr val="tx2"/>
              </a:buClr>
            </a:pPr>
            <a:r>
              <a:rPr lang="en-US" sz="1600" dirty="0">
                <a:cs typeface="Arial" panose="020B0604020202020204" pitchFamily="34" charset="0"/>
              </a:rPr>
              <a:t>Migrate integration artifacts from source </a:t>
            </a:r>
            <a:br>
              <a:rPr lang="en-US" sz="1600" dirty="0">
                <a:cs typeface="Arial" panose="020B0604020202020204" pitchFamily="34" charset="0"/>
              </a:rPr>
            </a:br>
            <a:r>
              <a:rPr lang="en-US" sz="1600" dirty="0">
                <a:cs typeface="Arial" panose="020B0604020202020204" pitchFamily="34" charset="0"/>
              </a:rPr>
              <a:t>system to target system</a:t>
            </a:r>
          </a:p>
          <a:p>
            <a:pPr marL="268208" lvl="1" indent="-268208">
              <a:buClr>
                <a:schemeClr val="tx2"/>
              </a:buClr>
            </a:pPr>
            <a:r>
              <a:rPr lang="en-US" sz="1600" dirty="0">
                <a:cs typeface="Arial" panose="020B0604020202020204" pitchFamily="34" charset="0"/>
              </a:rPr>
              <a:t>Connect your consumers to target system</a:t>
            </a:r>
          </a:p>
        </p:txBody>
      </p:sp>
      <p:cxnSp>
        <p:nvCxnSpPr>
          <p:cNvPr id="49" name="Straight Connector 48">
            <a:extLst>
              <a:ext uri="{FF2B5EF4-FFF2-40B4-BE49-F238E27FC236}">
                <a16:creationId xmlns:a16="http://schemas.microsoft.com/office/drawing/2014/main" id="{D57C0C13-EC62-4E27-9842-E8444F6D0DC5}"/>
              </a:ext>
            </a:extLst>
          </p:cNvPr>
          <p:cNvCxnSpPr/>
          <p:nvPr/>
        </p:nvCxnSpPr>
        <p:spPr>
          <a:xfrm>
            <a:off x="526088" y="2235269"/>
            <a:ext cx="4894725" cy="0"/>
          </a:xfrm>
          <a:prstGeom prst="line">
            <a:avLst/>
          </a:prstGeom>
          <a:ln w="38100" cmpd="sng"/>
          <a:effectLst/>
        </p:spPr>
        <p:style>
          <a:lnRef idx="2">
            <a:schemeClr val="dk1"/>
          </a:lnRef>
          <a:fillRef idx="0">
            <a:schemeClr val="dk1"/>
          </a:fillRef>
          <a:effectRef idx="1">
            <a:schemeClr val="dk1"/>
          </a:effectRef>
          <a:fontRef idx="minor">
            <a:schemeClr val="tx1"/>
          </a:fontRef>
        </p:style>
      </p:cxnSp>
      <p:sp>
        <p:nvSpPr>
          <p:cNvPr id="50" name="Rectangle 9">
            <a:extLst>
              <a:ext uri="{FF2B5EF4-FFF2-40B4-BE49-F238E27FC236}">
                <a16:creationId xmlns:a16="http://schemas.microsoft.com/office/drawing/2014/main" id="{08C74CC4-B6D5-4395-B8C6-057BF33E2A7B}"/>
              </a:ext>
            </a:extLst>
          </p:cNvPr>
          <p:cNvSpPr>
            <a:spLocks noChangeArrowheads="1"/>
          </p:cNvSpPr>
          <p:nvPr/>
        </p:nvSpPr>
        <p:spPr bwMode="auto">
          <a:xfrm>
            <a:off x="996496" y="1734861"/>
            <a:ext cx="1605769" cy="40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683" tIns="60841" rIns="121683" bIns="60841">
            <a:spAutoFit/>
          </a:bodyPr>
          <a:lstStyle/>
          <a:p>
            <a:pPr defTabSz="913079">
              <a:lnSpc>
                <a:spcPct val="90000"/>
              </a:lnSpc>
              <a:spcBef>
                <a:spcPts val="800"/>
              </a:spcBef>
              <a:buClr>
                <a:srgbClr val="FFC000"/>
              </a:buClr>
            </a:pPr>
            <a:r>
              <a:rPr lang="en-US" sz="1999" b="1">
                <a:latin typeface="+mn-lt"/>
                <a:cs typeface="Arial" panose="020B0604020202020204" pitchFamily="34" charset="0"/>
              </a:rPr>
              <a:t>SOLUTION</a:t>
            </a:r>
          </a:p>
        </p:txBody>
      </p:sp>
      <p:pic>
        <p:nvPicPr>
          <p:cNvPr id="51" name="Picture 50" descr="Picture 50.jpg"/>
          <p:cNvPicPr>
            <a:picLocks noChangeAspect="1"/>
          </p:cNvPicPr>
          <p:nvPr/>
        </p:nvPicPr>
        <p:blipFill>
          <a:blip r:embed="rId2"/>
          <a:stretch>
            <a:fillRect/>
          </a:stretch>
        </p:blipFill>
        <p:spPr>
          <a:xfrm>
            <a:off x="350735" y="1516732"/>
            <a:ext cx="700927" cy="700927"/>
          </a:xfrm>
          <a:prstGeom prst="rect">
            <a:avLst/>
          </a:prstGeom>
        </p:spPr>
      </p:pic>
      <p:grpSp>
        <p:nvGrpSpPr>
          <p:cNvPr id="79" name="Group 78">
            <a:extLst>
              <a:ext uri="{FF2B5EF4-FFF2-40B4-BE49-F238E27FC236}">
                <a16:creationId xmlns:a16="http://schemas.microsoft.com/office/drawing/2014/main" id="{9ACAFA7E-F83C-4A45-BD19-854C5362B9F0}"/>
              </a:ext>
            </a:extLst>
          </p:cNvPr>
          <p:cNvGrpSpPr/>
          <p:nvPr/>
        </p:nvGrpSpPr>
        <p:grpSpPr>
          <a:xfrm>
            <a:off x="395282" y="3904159"/>
            <a:ext cx="5040253" cy="2254633"/>
            <a:chOff x="393796" y="3778495"/>
            <a:chExt cx="5041566" cy="2255220"/>
          </a:xfrm>
        </p:grpSpPr>
        <p:sp>
          <p:nvSpPr>
            <p:cNvPr id="56" name="Rectangle 17">
              <a:extLst>
                <a:ext uri="{FF2B5EF4-FFF2-40B4-BE49-F238E27FC236}">
                  <a16:creationId xmlns:a16="http://schemas.microsoft.com/office/drawing/2014/main" id="{88024A05-C449-4D3E-B416-258B815701C0}"/>
                </a:ext>
              </a:extLst>
            </p:cNvPr>
            <p:cNvSpPr>
              <a:spLocks noChangeArrowheads="1"/>
            </p:cNvSpPr>
            <p:nvPr/>
          </p:nvSpPr>
          <p:spPr bwMode="auto">
            <a:xfrm>
              <a:off x="1039725" y="4056097"/>
              <a:ext cx="1635179" cy="405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683" tIns="60841" rIns="121683" bIns="60841">
              <a:spAutoFit/>
            </a:bodyPr>
            <a:lstStyle/>
            <a:p>
              <a:pPr defTabSz="913079">
                <a:lnSpc>
                  <a:spcPct val="90000"/>
                </a:lnSpc>
                <a:spcBef>
                  <a:spcPts val="800"/>
                </a:spcBef>
                <a:buClr>
                  <a:srgbClr val="FFC000"/>
                </a:buClr>
              </a:pPr>
              <a:r>
                <a:rPr lang="en-US" sz="1999" b="1" dirty="0">
                  <a:latin typeface="+mn-lt"/>
                  <a:cs typeface="Arial" panose="020B0604020202020204" pitchFamily="34" charset="0"/>
                </a:rPr>
                <a:t>BENEFITS</a:t>
              </a:r>
            </a:p>
          </p:txBody>
        </p:sp>
        <p:cxnSp>
          <p:nvCxnSpPr>
            <p:cNvPr id="57" name="Straight Connector 56">
              <a:extLst>
                <a:ext uri="{FF2B5EF4-FFF2-40B4-BE49-F238E27FC236}">
                  <a16:creationId xmlns:a16="http://schemas.microsoft.com/office/drawing/2014/main" id="{61937019-B474-4753-BAF3-D321833D72FB}"/>
                </a:ext>
              </a:extLst>
            </p:cNvPr>
            <p:cNvCxnSpPr/>
            <p:nvPr/>
          </p:nvCxnSpPr>
          <p:spPr>
            <a:xfrm>
              <a:off x="539362" y="4516552"/>
              <a:ext cx="4896000" cy="0"/>
            </a:xfrm>
            <a:prstGeom prst="line">
              <a:avLst/>
            </a:prstGeom>
            <a:ln w="38100" cmpd="sng"/>
            <a:effectLst/>
          </p:spPr>
          <p:style>
            <a:lnRef idx="2">
              <a:schemeClr val="dk1"/>
            </a:lnRef>
            <a:fillRef idx="0">
              <a:schemeClr val="dk1"/>
            </a:fillRef>
            <a:effectRef idx="1">
              <a:schemeClr val="dk1"/>
            </a:effectRef>
            <a:fontRef idx="minor">
              <a:schemeClr val="tx1"/>
            </a:fontRef>
          </p:style>
        </p:cxnSp>
        <p:pic>
          <p:nvPicPr>
            <p:cNvPr id="58" name="Picture 57"/>
            <p:cNvPicPr>
              <a:picLocks noChangeAspect="1"/>
            </p:cNvPicPr>
            <p:nvPr/>
          </p:nvPicPr>
          <p:blipFill>
            <a:blip r:embed="rId3"/>
            <a:stretch>
              <a:fillRect/>
            </a:stretch>
          </p:blipFill>
          <p:spPr>
            <a:xfrm>
              <a:off x="393796" y="3778495"/>
              <a:ext cx="745315" cy="745315"/>
            </a:xfrm>
            <a:prstGeom prst="rect">
              <a:avLst/>
            </a:prstGeom>
          </p:spPr>
        </p:pic>
        <p:sp>
          <p:nvSpPr>
            <p:cNvPr id="59" name="Text Placeholder">
              <a:extLst>
                <a:ext uri="{FF2B5EF4-FFF2-40B4-BE49-F238E27FC236}">
                  <a16:creationId xmlns:a16="http://schemas.microsoft.com/office/drawing/2014/main" id="{9089CE67-D1E3-4881-8B3E-C91982109681}"/>
                </a:ext>
              </a:extLst>
            </p:cNvPr>
            <p:cNvSpPr txBox="1">
              <a:spLocks/>
            </p:cNvSpPr>
            <p:nvPr/>
          </p:nvSpPr>
          <p:spPr bwMode="gray">
            <a:xfrm>
              <a:off x="525778" y="4556440"/>
              <a:ext cx="4908913" cy="1477275"/>
            </a:xfrm>
            <a:prstGeom prst="rect">
              <a:avLst/>
            </a:prstGeom>
            <a:effectLst/>
          </p:spPr>
          <p:txBody>
            <a:bodyPr wrap="square" lIns="91342" tIns="45682" rIns="91342" bIns="45682" anchor="t">
              <a:spAutoFit/>
            </a:bodyPr>
            <a:lstStyle>
              <a:defPPr>
                <a:defRPr lang="de-DE"/>
              </a:defPPr>
              <a:lvl1pPr marL="285750" indent="-285750" defTabSz="453971">
                <a:spcBef>
                  <a:spcPts val="600"/>
                </a:spcBef>
                <a:buFont typeface="Wingdings" panose="05000000000000000000" pitchFamily="2" charset="2"/>
                <a:buChar char="§"/>
                <a:defRPr sz="1600">
                  <a:latin typeface="Arial" panose="020B0604020202020204" pitchFamily="34" charset="0"/>
                  <a:cs typeface="Arial" panose="020B0604020202020204" pitchFamily="34" charset="0"/>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68208" lvl="1" indent="-268208">
                <a:buClr>
                  <a:schemeClr val="tx2"/>
                </a:buClr>
              </a:pPr>
              <a:r>
                <a:rPr lang="en-US" sz="1600" dirty="0">
                  <a:cs typeface="Arial" panose="020B0604020202020204" pitchFamily="34" charset="0"/>
                </a:rPr>
                <a:t>Take advantage of a self-driven migration to upgrade your application in active use</a:t>
              </a:r>
              <a:endParaRPr lang="en-US" sz="1799" dirty="0"/>
            </a:p>
            <a:p>
              <a:pPr marL="268208" lvl="1" indent="-268208">
                <a:buClr>
                  <a:schemeClr val="tx2"/>
                </a:buClr>
              </a:pPr>
              <a:r>
                <a:rPr lang="en-US" sz="1600" dirty="0">
                  <a:cs typeface="Arial" panose="020B0604020202020204" pitchFamily="34" charset="0"/>
                </a:rPr>
                <a:t>Move your consuming applications in your phase</a:t>
              </a:r>
            </a:p>
            <a:p>
              <a:pPr marL="268208" lvl="1" indent="-268208">
                <a:buClr>
                  <a:schemeClr val="tx2"/>
                </a:buClr>
              </a:pPr>
              <a:r>
                <a:rPr lang="en-US" sz="1600" dirty="0">
                  <a:cs typeface="Arial" panose="020B0604020202020204" pitchFamily="34" charset="0"/>
                </a:rPr>
                <a:t>Minimize downtime for your consuming applications</a:t>
              </a:r>
            </a:p>
          </p:txBody>
        </p:sp>
      </p:grpSp>
      <p:sp>
        <p:nvSpPr>
          <p:cNvPr id="7" name="Rechteck 9">
            <a:extLst>
              <a:ext uri="{FF2B5EF4-FFF2-40B4-BE49-F238E27FC236}">
                <a16:creationId xmlns:a16="http://schemas.microsoft.com/office/drawing/2014/main" id="{B58F067A-6534-40DE-838C-352A0180CAA1}"/>
              </a:ext>
            </a:extLst>
          </p:cNvPr>
          <p:cNvSpPr/>
          <p:nvPr/>
        </p:nvSpPr>
        <p:spPr>
          <a:xfrm>
            <a:off x="5670908" y="1381424"/>
            <a:ext cx="6082402" cy="3431074"/>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endParaRPr lang="en-US" sz="1799" b="1">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Shape 2158">
            <a:extLst>
              <a:ext uri="{FF2B5EF4-FFF2-40B4-BE49-F238E27FC236}">
                <a16:creationId xmlns:a16="http://schemas.microsoft.com/office/drawing/2014/main" id="{9F066743-CB1E-4F21-97BE-66419C2FAA08}"/>
              </a:ext>
            </a:extLst>
          </p:cNvPr>
          <p:cNvSpPr/>
          <p:nvPr/>
        </p:nvSpPr>
        <p:spPr>
          <a:xfrm>
            <a:off x="5814861" y="2405571"/>
            <a:ext cx="2259831" cy="2188001"/>
          </a:xfrm>
          <a:prstGeom prst="roundRect">
            <a:avLst>
              <a:gd name="adj" fmla="val 399"/>
            </a:avLst>
          </a:prstGeom>
          <a:solidFill>
            <a:schemeClr val="accent4">
              <a:lumMod val="20000"/>
              <a:lumOff val="80000"/>
            </a:schemeClr>
          </a:solid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a:solidFill>
                  <a:srgbClr val="074D92"/>
                </a:solidFill>
                <a:cs typeface="Arial" panose="020B0604020202020204" pitchFamily="34" charset="0"/>
                <a:sym typeface="Arial"/>
              </a:rPr>
              <a:t>Neo environment</a:t>
            </a:r>
          </a:p>
        </p:txBody>
      </p:sp>
      <p:sp>
        <p:nvSpPr>
          <p:cNvPr id="18" name="Rechteck 42">
            <a:extLst>
              <a:ext uri="{FF2B5EF4-FFF2-40B4-BE49-F238E27FC236}">
                <a16:creationId xmlns:a16="http://schemas.microsoft.com/office/drawing/2014/main" id="{710C4795-EFB3-4BEB-83CC-C267849A506E}"/>
              </a:ext>
            </a:extLst>
          </p:cNvPr>
          <p:cNvSpPr/>
          <p:nvPr/>
        </p:nvSpPr>
        <p:spPr>
          <a:xfrm>
            <a:off x="6931777" y="3854133"/>
            <a:ext cx="1010641" cy="338466"/>
          </a:xfrm>
          <a:prstGeom prst="rect">
            <a:avLst/>
          </a:prstGeom>
        </p:spPr>
        <p:txBody>
          <a:bodyPr wrap="square" lIns="0" tIns="0" rIns="0" bIns="0">
            <a:spAutoFit/>
          </a:bodyPr>
          <a:lstStyle/>
          <a:p>
            <a:pPr algn="ctr"/>
            <a:r>
              <a:rPr lang="en-US" sz="1100" b="1">
                <a:solidFill>
                  <a:srgbClr val="074D92"/>
                </a:solidFill>
                <a:latin typeface="+mn-lt"/>
                <a:cs typeface="Arial" panose="020B0604020202020204" pitchFamily="34" charset="0"/>
              </a:rPr>
              <a:t>Cloud </a:t>
            </a:r>
            <a:br>
              <a:rPr lang="en-US" sz="1100" b="1">
                <a:solidFill>
                  <a:srgbClr val="074D92"/>
                </a:solidFill>
                <a:latin typeface="+mn-lt"/>
                <a:cs typeface="Arial" panose="020B0604020202020204" pitchFamily="34" charset="0"/>
              </a:rPr>
            </a:br>
            <a:r>
              <a:rPr lang="en-US" sz="1100" b="1">
                <a:solidFill>
                  <a:srgbClr val="074D92"/>
                </a:solidFill>
                <a:latin typeface="+mn-lt"/>
                <a:cs typeface="Arial" panose="020B0604020202020204" pitchFamily="34" charset="0"/>
              </a:rPr>
              <a:t>Integration</a:t>
            </a:r>
          </a:p>
        </p:txBody>
      </p:sp>
      <p:cxnSp>
        <p:nvCxnSpPr>
          <p:cNvPr id="23" name="Gewinkelte Verbindung 42">
            <a:extLst>
              <a:ext uri="{FF2B5EF4-FFF2-40B4-BE49-F238E27FC236}">
                <a16:creationId xmlns:a16="http://schemas.microsoft.com/office/drawing/2014/main" id="{EAC83244-794A-40B7-A56E-C026778929AE}"/>
              </a:ext>
            </a:extLst>
          </p:cNvPr>
          <p:cNvCxnSpPr>
            <a:cxnSpLocks/>
            <a:stCxn id="26" idx="0"/>
            <a:endCxn id="15" idx="2"/>
          </p:cNvCxnSpPr>
          <p:nvPr/>
        </p:nvCxnSpPr>
        <p:spPr>
          <a:xfrm flipV="1">
            <a:off x="6944775" y="4593571"/>
            <a:ext cx="0" cy="53039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hteck 9">
            <a:extLst>
              <a:ext uri="{FF2B5EF4-FFF2-40B4-BE49-F238E27FC236}">
                <a16:creationId xmlns:a16="http://schemas.microsoft.com/office/drawing/2014/main" id="{57C1B9DE-3F11-4308-BBF3-DFBF1207CC81}"/>
              </a:ext>
            </a:extLst>
          </p:cNvPr>
          <p:cNvSpPr/>
          <p:nvPr/>
        </p:nvSpPr>
        <p:spPr>
          <a:xfrm>
            <a:off x="5814861" y="5123967"/>
            <a:ext cx="2259831" cy="705218"/>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71981" rIns="0" bIns="71981" rtlCol="0" anchor="b" anchorCtr="0"/>
          <a:lstStyle/>
          <a:p>
            <a:pPr algn="ctr"/>
            <a:r>
              <a:rPr lang="en-US" sz="1100" b="1">
                <a:solidFill>
                  <a:schemeClr val="tx1">
                    <a:lumMod val="65000"/>
                    <a:lumOff val="35000"/>
                  </a:schemeClr>
                </a:solidFill>
                <a:cs typeface="Arial" panose="020B0604020202020204" pitchFamily="34" charset="0"/>
              </a:rPr>
              <a:t>Consumers</a:t>
            </a:r>
            <a:endParaRPr lang="en-US" sz="1050">
              <a:solidFill>
                <a:schemeClr val="tx1">
                  <a:lumMod val="65000"/>
                  <a:lumOff val="35000"/>
                </a:schemeClr>
              </a:solidFill>
              <a:cs typeface="Arial" panose="020B0604020202020204" pitchFamily="34" charset="0"/>
            </a:endParaRPr>
          </a:p>
        </p:txBody>
      </p:sp>
      <p:sp>
        <p:nvSpPr>
          <p:cNvPr id="33" name="Text Box 29">
            <a:extLst>
              <a:ext uri="{FF2B5EF4-FFF2-40B4-BE49-F238E27FC236}">
                <a16:creationId xmlns:a16="http://schemas.microsoft.com/office/drawing/2014/main" id="{EBC63A3D-910E-429A-9719-288B7A4E4DEB}"/>
              </a:ext>
            </a:extLst>
          </p:cNvPr>
          <p:cNvSpPr txBox="1">
            <a:spLocks noChangeArrowheads="1"/>
          </p:cNvSpPr>
          <p:nvPr/>
        </p:nvSpPr>
        <p:spPr bwMode="auto">
          <a:xfrm>
            <a:off x="7656268" y="5265689"/>
            <a:ext cx="294705" cy="263722"/>
          </a:xfrm>
          <a:prstGeom prst="rect">
            <a:avLst/>
          </a:prstGeom>
          <a:noFill/>
          <a:ln w="12700">
            <a:noFill/>
            <a:miter lim="800000"/>
            <a:headEnd/>
            <a:tailEnd/>
          </a:ln>
        </p:spPr>
        <p:txBody>
          <a:bodyPr wrap="square" lIns="89977" tIns="46788" rIns="89977" bIns="46788">
            <a:spAutoFit/>
          </a:bodyPr>
          <a:lstStyle/>
          <a:p>
            <a:pPr>
              <a:spcBef>
                <a:spcPct val="50000"/>
              </a:spcBef>
              <a:buClrTx/>
              <a:buSzTx/>
              <a:buFontTx/>
              <a:buNone/>
            </a:pPr>
            <a:r>
              <a:rPr lang="en-US" sz="1100" b="1">
                <a:solidFill>
                  <a:schemeClr val="tx1">
                    <a:lumMod val="65000"/>
                    <a:lumOff val="35000"/>
                  </a:schemeClr>
                </a:solidFill>
                <a:latin typeface="+mn-lt"/>
                <a:cs typeface="Arial" panose="020B0604020202020204" pitchFamily="34" charset="0"/>
              </a:rPr>
              <a:t>...</a:t>
            </a:r>
          </a:p>
        </p:txBody>
      </p:sp>
      <p:pic>
        <p:nvPicPr>
          <p:cNvPr id="80" name="Picture 79" descr="Picture 79.jpg"/>
          <p:cNvPicPr>
            <a:picLocks noChangeAspect="1"/>
          </p:cNvPicPr>
          <p:nvPr/>
        </p:nvPicPr>
        <p:blipFill>
          <a:blip r:embed="rId4"/>
          <a:stretch>
            <a:fillRect/>
          </a:stretch>
        </p:blipFill>
        <p:spPr>
          <a:xfrm>
            <a:off x="6791050" y="5229655"/>
            <a:ext cx="321281" cy="302011"/>
          </a:xfrm>
          <a:prstGeom prst="rect">
            <a:avLst/>
          </a:prstGeom>
        </p:spPr>
      </p:pic>
      <p:pic>
        <p:nvPicPr>
          <p:cNvPr id="81" name="Picture 80" descr="Picture 80.jpg"/>
          <p:cNvPicPr>
            <a:picLocks noChangeAspect="1"/>
          </p:cNvPicPr>
          <p:nvPr/>
        </p:nvPicPr>
        <p:blipFill>
          <a:blip r:embed="rId5"/>
          <a:stretch>
            <a:fillRect/>
          </a:stretch>
        </p:blipFill>
        <p:spPr>
          <a:xfrm>
            <a:off x="5914770" y="5229656"/>
            <a:ext cx="279619" cy="321401"/>
          </a:xfrm>
          <a:prstGeom prst="rect">
            <a:avLst/>
          </a:prstGeom>
        </p:spPr>
      </p:pic>
      <p:grpSp>
        <p:nvGrpSpPr>
          <p:cNvPr id="1024" name="Group 1023">
            <a:extLst>
              <a:ext uri="{FF2B5EF4-FFF2-40B4-BE49-F238E27FC236}">
                <a16:creationId xmlns:a16="http://schemas.microsoft.com/office/drawing/2014/main" id="{1EDF9AA3-A430-4467-8F84-950F6C94ABDA}"/>
              </a:ext>
            </a:extLst>
          </p:cNvPr>
          <p:cNvGrpSpPr/>
          <p:nvPr/>
        </p:nvGrpSpPr>
        <p:grpSpPr>
          <a:xfrm>
            <a:off x="8074690" y="4592129"/>
            <a:ext cx="2394516" cy="1038311"/>
            <a:chOff x="8075205" y="4344237"/>
            <a:chExt cx="2395140" cy="1038581"/>
          </a:xfrm>
        </p:grpSpPr>
        <p:cxnSp>
          <p:nvCxnSpPr>
            <p:cNvPr id="61" name="Gewinkelte Verbindung 42">
              <a:extLst>
                <a:ext uri="{FF2B5EF4-FFF2-40B4-BE49-F238E27FC236}">
                  <a16:creationId xmlns:a16="http://schemas.microsoft.com/office/drawing/2014/main" id="{DD6CBAA5-0AAF-4B58-BCBF-8C3A7BF1AAD6}"/>
                </a:ext>
              </a:extLst>
            </p:cNvPr>
            <p:cNvCxnSpPr>
              <a:cxnSpLocks/>
              <a:stCxn id="26" idx="3"/>
              <a:endCxn id="14" idx="2"/>
            </p:cNvCxnSpPr>
            <p:nvPr/>
          </p:nvCxnSpPr>
          <p:spPr>
            <a:xfrm flipV="1">
              <a:off x="8075205" y="4344237"/>
              <a:ext cx="2395140" cy="884678"/>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Textfeld 67">
              <a:extLst>
                <a:ext uri="{FF2B5EF4-FFF2-40B4-BE49-F238E27FC236}">
                  <a16:creationId xmlns:a16="http://schemas.microsoft.com/office/drawing/2014/main" id="{60BCFBE0-87CF-4E5A-B476-2B87C127BEEF}"/>
                </a:ext>
              </a:extLst>
            </p:cNvPr>
            <p:cNvSpPr txBox="1">
              <a:spLocks/>
            </p:cNvSpPr>
            <p:nvPr/>
          </p:nvSpPr>
          <p:spPr>
            <a:xfrm>
              <a:off x="9027726" y="5103170"/>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b="1">
                  <a:latin typeface="+mn-lt"/>
                  <a:cs typeface="Arial" panose="020B0604020202020204" pitchFamily="34" charset="0"/>
                </a:rPr>
                <a:t>3</a:t>
              </a:r>
            </a:p>
          </p:txBody>
        </p:sp>
      </p:grpSp>
      <p:grpSp>
        <p:nvGrpSpPr>
          <p:cNvPr id="127" name="Group 126">
            <a:extLst>
              <a:ext uri="{FF2B5EF4-FFF2-40B4-BE49-F238E27FC236}">
                <a16:creationId xmlns:a16="http://schemas.microsoft.com/office/drawing/2014/main" id="{2669A0B9-EC81-4787-BC94-E5BE064BF303}"/>
              </a:ext>
            </a:extLst>
          </p:cNvPr>
          <p:cNvGrpSpPr/>
          <p:nvPr/>
        </p:nvGrpSpPr>
        <p:grpSpPr>
          <a:xfrm>
            <a:off x="8074691" y="3349831"/>
            <a:ext cx="1264601" cy="279575"/>
            <a:chOff x="8075205" y="3101615"/>
            <a:chExt cx="1264930" cy="279648"/>
          </a:xfrm>
        </p:grpSpPr>
        <p:cxnSp>
          <p:nvCxnSpPr>
            <p:cNvPr id="37" name="Straight Connector 36">
              <a:extLst>
                <a:ext uri="{FF2B5EF4-FFF2-40B4-BE49-F238E27FC236}">
                  <a16:creationId xmlns:a16="http://schemas.microsoft.com/office/drawing/2014/main" id="{EAACB1AC-E964-4B58-856A-07BC2B2B31DD}"/>
                </a:ext>
              </a:extLst>
            </p:cNvPr>
            <p:cNvCxnSpPr>
              <a:cxnSpLocks/>
              <a:stCxn id="15" idx="3"/>
              <a:endCxn id="14" idx="1"/>
            </p:cNvCxnSpPr>
            <p:nvPr/>
          </p:nvCxnSpPr>
          <p:spPr>
            <a:xfrm flipV="1">
              <a:off x="8075205" y="3249952"/>
              <a:ext cx="1264930" cy="1443"/>
            </a:xfrm>
            <a:prstGeom prst="line">
              <a:avLst/>
            </a:prstGeom>
            <a:ln w="19050" cap="sq" cmpd="sng">
              <a:solidFill>
                <a:srgbClr val="107E3E"/>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Abgerundetes Rechteck 24">
              <a:extLst>
                <a:ext uri="{FF2B5EF4-FFF2-40B4-BE49-F238E27FC236}">
                  <a16:creationId xmlns:a16="http://schemas.microsoft.com/office/drawing/2014/main" id="{F8A73FF6-F069-4277-A7EF-C86C94C77BE4}"/>
                </a:ext>
              </a:extLst>
            </p:cNvPr>
            <p:cNvSpPr/>
            <p:nvPr/>
          </p:nvSpPr>
          <p:spPr>
            <a:xfrm>
              <a:off x="8488746" y="3167648"/>
              <a:ext cx="669017" cy="164606"/>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050">
                  <a:solidFill>
                    <a:schemeClr val="bg1"/>
                  </a:solidFill>
                  <a:cs typeface="Arial" panose="020B0604020202020204" pitchFamily="34" charset="0"/>
                </a:rPr>
                <a:t>Migrate</a:t>
              </a:r>
            </a:p>
          </p:txBody>
        </p:sp>
        <p:sp>
          <p:nvSpPr>
            <p:cNvPr id="75" name="Textfeld 67">
              <a:extLst>
                <a:ext uri="{FF2B5EF4-FFF2-40B4-BE49-F238E27FC236}">
                  <a16:creationId xmlns:a16="http://schemas.microsoft.com/office/drawing/2014/main" id="{CBA43DBB-E665-4098-8611-854E0AEFE753}"/>
                </a:ext>
              </a:extLst>
            </p:cNvPr>
            <p:cNvSpPr txBox="1">
              <a:spLocks/>
            </p:cNvSpPr>
            <p:nvPr/>
          </p:nvSpPr>
          <p:spPr>
            <a:xfrm>
              <a:off x="8131748" y="3101615"/>
              <a:ext cx="279648" cy="279648"/>
            </a:xfrm>
            <a:prstGeom prst="ellipse">
              <a:avLst/>
            </a:prstGeom>
            <a:solidFill>
              <a:srgbClr val="107E3E"/>
            </a:solidFill>
            <a:ln w="6350" algn="ctr">
              <a:noFill/>
              <a:miter lim="800000"/>
              <a:headEnd/>
              <a:tailEnd/>
            </a:ln>
          </p:spPr>
          <p:txBody>
            <a:bodyPr lIns="89977" tIns="71981" rIns="89977" bIns="71981" rtlCol="0" anchor="ctr"/>
            <a:lstStyle>
              <a:defPPr>
                <a:defRPr lang="de-DE"/>
              </a:defPPr>
              <a:lvl1pPr marR="0" algn="ctr" defTabSz="914400" fontAlgn="base">
                <a:lnSpc>
                  <a:spcPct val="100000"/>
                </a:lnSpc>
                <a:spcBef>
                  <a:spcPct val="50000"/>
                </a:spcBef>
                <a:spcAft>
                  <a:spcPct val="0"/>
                </a:spcAft>
                <a:buClr>
                  <a:srgbClr val="F0AB00"/>
                </a:buClr>
                <a:buSzPct val="80000"/>
                <a:tabLst/>
                <a:defRPr kumimoji="0" sz="1800" b="0" i="0" u="none" strike="noStrike" kern="0" cap="none" spc="0" normalizeH="0" baseline="0">
                  <a:ln>
                    <a:noFill/>
                  </a:ln>
                  <a:solidFill>
                    <a:schemeClr val="tx1"/>
                  </a:solidFill>
                  <a:effectLst/>
                  <a:uLnTx/>
                  <a:uFillTx/>
                  <a:latin typeface="Arial"/>
                  <a:ea typeface="Arial Unicode MS" pitchFamily="34" charset="-128"/>
                  <a:cs typeface="Arial Unicode MS" pitchFamily="34" charset="-128"/>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00" b="1">
                  <a:solidFill>
                    <a:schemeClr val="bg1"/>
                  </a:solidFill>
                  <a:latin typeface="+mn-lt"/>
                  <a:cs typeface="Arial" panose="020B0604020202020204" pitchFamily="34" charset="0"/>
                </a:rPr>
                <a:t>2</a:t>
              </a:r>
            </a:p>
          </p:txBody>
        </p:sp>
      </p:grpSp>
      <p:pic>
        <p:nvPicPr>
          <p:cNvPr id="1025" name="Picture 1024" descr="Picture 1024.jpg"/>
          <p:cNvPicPr>
            <a:picLocks noChangeAspect="1"/>
          </p:cNvPicPr>
          <p:nvPr/>
        </p:nvPicPr>
        <p:blipFill>
          <a:blip r:embed="rId6"/>
          <a:stretch>
            <a:fillRect/>
          </a:stretch>
        </p:blipFill>
        <p:spPr>
          <a:xfrm>
            <a:off x="6031521" y="3154971"/>
            <a:ext cx="711524" cy="711524"/>
          </a:xfrm>
          <a:prstGeom prst="rect">
            <a:avLst/>
          </a:prstGeom>
        </p:spPr>
      </p:pic>
      <p:pic>
        <p:nvPicPr>
          <p:cNvPr id="1026" name="Picture 1025" descr="Picture 1025.jpg"/>
          <p:cNvPicPr>
            <a:picLocks noChangeAspect="1"/>
          </p:cNvPicPr>
          <p:nvPr/>
        </p:nvPicPr>
        <p:blipFill>
          <a:blip r:embed="rId7"/>
          <a:stretch>
            <a:fillRect/>
          </a:stretch>
        </p:blipFill>
        <p:spPr>
          <a:xfrm>
            <a:off x="7092096" y="3154971"/>
            <a:ext cx="711524" cy="711524"/>
          </a:xfrm>
          <a:prstGeom prst="rect">
            <a:avLst/>
          </a:prstGeom>
        </p:spPr>
      </p:pic>
      <p:sp>
        <p:nvSpPr>
          <p:cNvPr id="41" name="Rechteck 42">
            <a:extLst>
              <a:ext uri="{FF2B5EF4-FFF2-40B4-BE49-F238E27FC236}">
                <a16:creationId xmlns:a16="http://schemas.microsoft.com/office/drawing/2014/main" id="{6F1D9339-A229-4BC9-B46F-C1D7DD0A540E}"/>
              </a:ext>
            </a:extLst>
          </p:cNvPr>
          <p:cNvSpPr/>
          <p:nvPr/>
        </p:nvSpPr>
        <p:spPr>
          <a:xfrm>
            <a:off x="5897006" y="3850626"/>
            <a:ext cx="1010641" cy="338466"/>
          </a:xfrm>
          <a:prstGeom prst="rect">
            <a:avLst/>
          </a:prstGeom>
        </p:spPr>
        <p:txBody>
          <a:bodyPr wrap="square" lIns="0" tIns="0" rIns="0" bIns="0">
            <a:spAutoFit/>
          </a:bodyPr>
          <a:lstStyle/>
          <a:p>
            <a:pPr algn="ctr"/>
            <a:r>
              <a:rPr lang="en-US" sz="1100" b="1">
                <a:solidFill>
                  <a:srgbClr val="074D92"/>
                </a:solidFill>
                <a:latin typeface="+mn-lt"/>
                <a:cs typeface="Arial" panose="020B0604020202020204" pitchFamily="34" charset="0"/>
              </a:rPr>
              <a:t>API Management</a:t>
            </a:r>
          </a:p>
        </p:txBody>
      </p:sp>
      <p:grpSp>
        <p:nvGrpSpPr>
          <p:cNvPr id="126" name="Group 125">
            <a:extLst>
              <a:ext uri="{FF2B5EF4-FFF2-40B4-BE49-F238E27FC236}">
                <a16:creationId xmlns:a16="http://schemas.microsoft.com/office/drawing/2014/main" id="{E0BF6004-D800-4BDD-A8EA-47B02D7A0467}"/>
              </a:ext>
            </a:extLst>
          </p:cNvPr>
          <p:cNvGrpSpPr/>
          <p:nvPr/>
        </p:nvGrpSpPr>
        <p:grpSpPr>
          <a:xfrm>
            <a:off x="9339292" y="2404128"/>
            <a:ext cx="2259831" cy="2188001"/>
            <a:chOff x="9340135" y="2155666"/>
            <a:chExt cx="2260419" cy="2188571"/>
          </a:xfrm>
        </p:grpSpPr>
        <p:sp>
          <p:nvSpPr>
            <p:cNvPr id="14" name="Shape 2158">
              <a:extLst>
                <a:ext uri="{FF2B5EF4-FFF2-40B4-BE49-F238E27FC236}">
                  <a16:creationId xmlns:a16="http://schemas.microsoft.com/office/drawing/2014/main" id="{873873B5-13F4-4AB3-9684-531990531327}"/>
                </a:ext>
              </a:extLst>
            </p:cNvPr>
            <p:cNvSpPr/>
            <p:nvPr/>
          </p:nvSpPr>
          <p:spPr>
            <a:xfrm>
              <a:off x="9340135" y="2155666"/>
              <a:ext cx="2260419" cy="2188571"/>
            </a:xfrm>
            <a:prstGeom prst="roundRect">
              <a:avLst>
                <a:gd name="adj" fmla="val 399"/>
              </a:avLst>
            </a:prstGeom>
            <a:solidFill>
              <a:schemeClr val="accent3">
                <a:lumMod val="20000"/>
                <a:lumOff val="80000"/>
              </a:schemeClr>
            </a:solid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dirty="0">
                  <a:solidFill>
                    <a:srgbClr val="074D92"/>
                  </a:solidFill>
                  <a:cs typeface="Arial" panose="020B0604020202020204" pitchFamily="34" charset="0"/>
                  <a:sym typeface="Arial"/>
                </a:rPr>
                <a:t> Multi cloud environment</a:t>
              </a:r>
            </a:p>
          </p:txBody>
        </p:sp>
        <p:sp>
          <p:nvSpPr>
            <p:cNvPr id="77" name="Textfeld 67">
              <a:extLst>
                <a:ext uri="{FF2B5EF4-FFF2-40B4-BE49-F238E27FC236}">
                  <a16:creationId xmlns:a16="http://schemas.microsoft.com/office/drawing/2014/main" id="{A773D87F-4583-4F1A-B5CA-4BDC66728109}"/>
                </a:ext>
              </a:extLst>
            </p:cNvPr>
            <p:cNvSpPr txBox="1">
              <a:spLocks/>
            </p:cNvSpPr>
            <p:nvPr/>
          </p:nvSpPr>
          <p:spPr>
            <a:xfrm>
              <a:off x="11129095" y="2575062"/>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b="1">
                  <a:solidFill>
                    <a:schemeClr val="bg1"/>
                  </a:solidFill>
                  <a:latin typeface="Arial" charset="0"/>
                  <a:ea typeface="Arial" charset="0"/>
                  <a:cs typeface="Arial" charset="0"/>
                </a:defRPr>
              </a:lvl1pPr>
            </a:lstStyle>
            <a:p>
              <a:r>
                <a:rPr lang="en-US">
                  <a:latin typeface="+mn-lt"/>
                  <a:cs typeface="Arial" panose="020B0604020202020204" pitchFamily="34" charset="0"/>
                </a:rPr>
                <a:t>1</a:t>
              </a:r>
            </a:p>
          </p:txBody>
        </p:sp>
        <p:sp>
          <p:nvSpPr>
            <p:cNvPr id="106" name="Rechteck 9">
              <a:extLst>
                <a:ext uri="{FF2B5EF4-FFF2-40B4-BE49-F238E27FC236}">
                  <a16:creationId xmlns:a16="http://schemas.microsoft.com/office/drawing/2014/main" id="{1912E5E6-446E-4B47-91DC-F87CD90048D8}"/>
                </a:ext>
              </a:extLst>
            </p:cNvPr>
            <p:cNvSpPr/>
            <p:nvPr/>
          </p:nvSpPr>
          <p:spPr>
            <a:xfrm>
              <a:off x="9428754" y="2509520"/>
              <a:ext cx="2067825" cy="1706879"/>
            </a:xfrm>
            <a:prstGeom prst="rect">
              <a:avLst/>
            </a:prstGeom>
            <a:noFill/>
            <a:ln w="19050" cap="rnd">
              <a:solidFill>
                <a:srgbClr val="074D9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dirty="0">
                  <a:solidFill>
                    <a:srgbClr val="074D92"/>
                  </a:solidFill>
                  <a:cs typeface="Arial" panose="020B0604020202020204" pitchFamily="34" charset="0"/>
                </a:rPr>
                <a:t>Integration suite</a:t>
              </a:r>
            </a:p>
            <a:p>
              <a:endParaRPr lang="en-US" sz="1200" b="1" dirty="0">
                <a:solidFill>
                  <a:srgbClr val="074D92"/>
                </a:solidFill>
                <a:cs typeface="Arial" panose="020B0604020202020204" pitchFamily="34" charset="0"/>
              </a:endParaRPr>
            </a:p>
          </p:txBody>
        </p:sp>
        <p:sp>
          <p:nvSpPr>
            <p:cNvPr id="112" name="Rechteck 42">
              <a:extLst>
                <a:ext uri="{FF2B5EF4-FFF2-40B4-BE49-F238E27FC236}">
                  <a16:creationId xmlns:a16="http://schemas.microsoft.com/office/drawing/2014/main" id="{ABC47E30-CC9E-4A8F-A469-0BD36D1D540B}"/>
                </a:ext>
              </a:extLst>
            </p:cNvPr>
            <p:cNvSpPr/>
            <p:nvPr/>
          </p:nvSpPr>
          <p:spPr>
            <a:xfrm>
              <a:off x="10526225" y="3651154"/>
              <a:ext cx="1010904" cy="338554"/>
            </a:xfrm>
            <a:prstGeom prst="rect">
              <a:avLst/>
            </a:prstGeom>
          </p:spPr>
          <p:txBody>
            <a:bodyPr wrap="square" lIns="0" tIns="0" rIns="0" bIns="0">
              <a:spAutoFit/>
            </a:bodyPr>
            <a:lstStyle/>
            <a:p>
              <a:pPr algn="ctr"/>
              <a:r>
                <a:rPr lang="en-US" sz="1100" b="1">
                  <a:solidFill>
                    <a:srgbClr val="074D92"/>
                  </a:solidFill>
                  <a:latin typeface="+mn-lt"/>
                  <a:cs typeface="Arial" panose="020B0604020202020204" pitchFamily="34" charset="0"/>
                </a:rPr>
                <a:t>Cloud </a:t>
              </a:r>
              <a:br>
                <a:rPr lang="en-US" sz="1100" b="1">
                  <a:solidFill>
                    <a:srgbClr val="074D92"/>
                  </a:solidFill>
                  <a:latin typeface="+mn-lt"/>
                  <a:cs typeface="Arial" panose="020B0604020202020204" pitchFamily="34" charset="0"/>
                </a:rPr>
              </a:br>
              <a:r>
                <a:rPr lang="en-US" sz="1100" b="1">
                  <a:solidFill>
                    <a:srgbClr val="074D92"/>
                  </a:solidFill>
                  <a:latin typeface="+mn-lt"/>
                  <a:cs typeface="Arial" panose="020B0604020202020204" pitchFamily="34" charset="0"/>
                </a:rPr>
                <a:t>Integration</a:t>
              </a:r>
            </a:p>
          </p:txBody>
        </p:sp>
        <p:pic>
          <p:nvPicPr>
            <p:cNvPr id="113" name="Picture 112"/>
            <p:cNvPicPr>
              <a:picLocks noChangeAspect="1"/>
            </p:cNvPicPr>
            <p:nvPr/>
          </p:nvPicPr>
          <p:blipFill>
            <a:blip r:embed="rId6"/>
            <a:stretch>
              <a:fillRect/>
            </a:stretch>
          </p:blipFill>
          <p:spPr>
            <a:xfrm>
              <a:off x="9675051" y="2906705"/>
              <a:ext cx="711709" cy="711709"/>
            </a:xfrm>
            <a:prstGeom prst="rect">
              <a:avLst/>
            </a:prstGeom>
          </p:spPr>
        </p:pic>
        <p:pic>
          <p:nvPicPr>
            <p:cNvPr id="114" name="Picture 113"/>
            <p:cNvPicPr>
              <a:picLocks noChangeAspect="1"/>
            </p:cNvPicPr>
            <p:nvPr/>
          </p:nvPicPr>
          <p:blipFill>
            <a:blip r:embed="rId7"/>
            <a:stretch>
              <a:fillRect/>
            </a:stretch>
          </p:blipFill>
          <p:spPr>
            <a:xfrm>
              <a:off x="10659963" y="2906705"/>
              <a:ext cx="711709" cy="711709"/>
            </a:xfrm>
            <a:prstGeom prst="rect">
              <a:avLst/>
            </a:prstGeom>
          </p:spPr>
        </p:pic>
        <p:sp>
          <p:nvSpPr>
            <p:cNvPr id="115" name="Rechteck 42">
              <a:extLst>
                <a:ext uri="{FF2B5EF4-FFF2-40B4-BE49-F238E27FC236}">
                  <a16:creationId xmlns:a16="http://schemas.microsoft.com/office/drawing/2014/main" id="{1E5A7345-E837-41CF-99E9-9F3C9D993CBF}"/>
                </a:ext>
              </a:extLst>
            </p:cNvPr>
            <p:cNvSpPr/>
            <p:nvPr/>
          </p:nvSpPr>
          <p:spPr>
            <a:xfrm>
              <a:off x="9491185" y="3647646"/>
              <a:ext cx="1010904" cy="338554"/>
            </a:xfrm>
            <a:prstGeom prst="rect">
              <a:avLst/>
            </a:prstGeom>
          </p:spPr>
          <p:txBody>
            <a:bodyPr wrap="square" lIns="0" tIns="0" rIns="0" bIns="0">
              <a:spAutoFit/>
            </a:bodyPr>
            <a:lstStyle/>
            <a:p>
              <a:pPr algn="ctr"/>
              <a:r>
                <a:rPr lang="en-US" sz="1100" b="1">
                  <a:solidFill>
                    <a:srgbClr val="074D92"/>
                  </a:solidFill>
                  <a:latin typeface="+mn-lt"/>
                  <a:cs typeface="Arial" panose="020B0604020202020204" pitchFamily="34" charset="0"/>
                </a:rPr>
                <a:t>API Management</a:t>
              </a:r>
            </a:p>
          </p:txBody>
        </p:sp>
      </p:grpSp>
      <p:pic>
        <p:nvPicPr>
          <p:cNvPr id="1027" name="Picture 1026" descr="Picture 1026.jpg"/>
          <p:cNvPicPr>
            <a:picLocks noChangeAspect="1"/>
          </p:cNvPicPr>
          <p:nvPr/>
        </p:nvPicPr>
        <p:blipFill>
          <a:blip r:embed="rId8"/>
          <a:stretch>
            <a:fillRect/>
          </a:stretch>
        </p:blipFill>
        <p:spPr>
          <a:xfrm>
            <a:off x="10872611" y="1495978"/>
            <a:ext cx="789925" cy="73126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7BA451-3FAF-432E-939A-0C6468078B34}"/>
              </a:ext>
            </a:extLst>
          </p:cNvPr>
          <p:cNvSpPr>
            <a:spLocks noGrp="1"/>
          </p:cNvSpPr>
          <p:nvPr>
            <p:ph type="body" sz="quarter" idx="10"/>
          </p:nvPr>
        </p:nvSpPr>
        <p:spPr>
          <a:xfrm>
            <a:off x="508370" y="1333500"/>
            <a:ext cx="11389942" cy="5076825"/>
          </a:xfrm>
        </p:spPr>
        <p:txBody>
          <a:bodyPr>
            <a:noAutofit/>
          </a:bodyPr>
          <a:lstStyle/>
          <a:p>
            <a:pPr marL="285750" indent="-285750" fontAlgn="base">
              <a:buClr>
                <a:schemeClr val="tx2"/>
              </a:buClr>
              <a:buFont typeface="Arial" panose="020B0604020202020204" pitchFamily="34" charset="0"/>
              <a:buChar char="•"/>
            </a:pPr>
            <a:r>
              <a:rPr lang="en-IE" sz="1400" dirty="0">
                <a:solidFill>
                  <a:srgbClr val="000000"/>
                </a:solidFill>
              </a:rPr>
              <a:t>For migrating an existing CPI subscription that you have in the Neo environment to another CPI subscription in the public cloud infrastructures (</a:t>
            </a:r>
            <a:r>
              <a:rPr lang="en-IE" sz="1400" dirty="0" err="1">
                <a:solidFill>
                  <a:srgbClr val="000000"/>
                </a:solidFill>
              </a:rPr>
              <a:t>hyperscalers</a:t>
            </a:r>
            <a:r>
              <a:rPr lang="en-IE" sz="1400" dirty="0">
                <a:solidFill>
                  <a:srgbClr val="000000"/>
                </a:solidFill>
              </a:rPr>
              <a:t>) within the Multi-Cloud environment following steps to be followed:</a:t>
            </a:r>
            <a:r>
              <a:rPr lang="en-US" sz="1400" dirty="0">
                <a:solidFill>
                  <a:srgbClr val="000000"/>
                </a:solidFill>
              </a:rPr>
              <a:t>​</a:t>
            </a:r>
          </a:p>
          <a:p>
            <a:pPr marL="285750" indent="-285750" fontAlgn="base">
              <a:buClr>
                <a:schemeClr val="tx2"/>
              </a:buClr>
              <a:buFont typeface="Arial" panose="020B0604020202020204" pitchFamily="34" charset="0"/>
              <a:buChar char="•"/>
            </a:pPr>
            <a:r>
              <a:rPr lang="en-IE" sz="1400" dirty="0">
                <a:solidFill>
                  <a:srgbClr val="000000"/>
                </a:solidFill>
              </a:rPr>
              <a:t>​Provision the CPI tenant in the Multi-Cloud environment by following the guide on </a:t>
            </a:r>
            <a:r>
              <a:rPr lang="en-IE" sz="1400" u="sng" dirty="0">
                <a:solidFill>
                  <a:srgbClr val="008FD3"/>
                </a:solidFill>
                <a:hlinkClick r:id="rId2"/>
              </a:rPr>
              <a:t>help.sap.com</a:t>
            </a:r>
            <a:r>
              <a:rPr lang="en-IE" sz="1400" dirty="0">
                <a:solidFill>
                  <a:srgbClr val="000000"/>
                </a:solidFill>
              </a:rPr>
              <a:t> or </a:t>
            </a:r>
            <a:r>
              <a:rPr lang="en-IE" sz="1400" u="sng" dirty="0">
                <a:solidFill>
                  <a:srgbClr val="008FD3"/>
                </a:solidFill>
                <a:hlinkClick r:id="rId3"/>
              </a:rPr>
              <a:t>SCN Blog</a:t>
            </a:r>
            <a:r>
              <a:rPr lang="en-IE" sz="1400" dirty="0">
                <a:solidFill>
                  <a:srgbClr val="000000"/>
                </a:solidFill>
              </a:rPr>
              <a:t>​</a:t>
            </a:r>
          </a:p>
          <a:p>
            <a:pPr marL="285750" indent="-285750" fontAlgn="base">
              <a:buClr>
                <a:schemeClr val="tx2"/>
              </a:buClr>
              <a:buFont typeface="Arial" panose="020B0604020202020204" pitchFamily="34" charset="0"/>
              <a:buChar char="•"/>
            </a:pPr>
            <a:r>
              <a:rPr lang="en-IE" sz="1400" dirty="0">
                <a:solidFill>
                  <a:srgbClr val="000000"/>
                </a:solidFill>
              </a:rPr>
              <a:t>Optionally enable Enterprise messaging for JMS queue by following the </a:t>
            </a:r>
            <a:r>
              <a:rPr lang="en-IE" sz="1400" u="sng" dirty="0">
                <a:solidFill>
                  <a:srgbClr val="008FD3"/>
                </a:solidFill>
                <a:hlinkClick r:id="rId4"/>
              </a:rPr>
              <a:t>help.sap.com</a:t>
            </a:r>
            <a:r>
              <a:rPr lang="en-IE" sz="1400" dirty="0">
                <a:solidFill>
                  <a:srgbClr val="000000"/>
                </a:solidFill>
              </a:rPr>
              <a:t>​</a:t>
            </a:r>
          </a:p>
          <a:p>
            <a:pPr marL="285750" indent="-285750" fontAlgn="base">
              <a:buClr>
                <a:schemeClr val="tx2"/>
              </a:buClr>
              <a:buFont typeface="Arial" panose="020B0604020202020204" pitchFamily="34" charset="0"/>
              <a:buChar char="•"/>
            </a:pPr>
            <a:r>
              <a:rPr lang="en-IE" sz="1400" dirty="0">
                <a:solidFill>
                  <a:srgbClr val="000000"/>
                </a:solidFill>
              </a:rPr>
              <a:t>Export &amp; import the required destinations from SAP BTP Neo to SAP BTP Multi-Cloud sub account​</a:t>
            </a:r>
          </a:p>
          <a:p>
            <a:pPr marL="285750" indent="-285750" fontAlgn="base">
              <a:buClr>
                <a:schemeClr val="tx2"/>
              </a:buClr>
              <a:buFont typeface="Arial" panose="020B0604020202020204" pitchFamily="34" charset="0"/>
              <a:buChar char="•"/>
            </a:pPr>
            <a:r>
              <a:rPr lang="en-IE" sz="1400" dirty="0">
                <a:solidFill>
                  <a:srgbClr val="000000"/>
                </a:solidFill>
              </a:rPr>
              <a:t>​Configure the SAP Cloud connector for the newly created SAP BTP Multi-Cloud sub account and import the exposed backend URLs from the SAP BTP Neo sub account into the SAP BTP Multi-Cloud sub account in SCC​</a:t>
            </a:r>
          </a:p>
          <a:p>
            <a:pPr marL="285750" indent="-285750" fontAlgn="base">
              <a:buClr>
                <a:schemeClr val="tx2"/>
              </a:buClr>
              <a:buFont typeface="Arial" panose="020B0604020202020204" pitchFamily="34" charset="0"/>
              <a:buChar char="•"/>
            </a:pPr>
            <a:r>
              <a:rPr lang="en-IE" sz="1400" dirty="0">
                <a:solidFill>
                  <a:srgbClr val="000000"/>
                </a:solidFill>
              </a:rPr>
              <a:t>For configure only </a:t>
            </a:r>
            <a:r>
              <a:rPr lang="en-IE" sz="1400" dirty="0" err="1">
                <a:solidFill>
                  <a:srgbClr val="000000"/>
                </a:solidFill>
              </a:rPr>
              <a:t>iflows</a:t>
            </a:r>
            <a:r>
              <a:rPr lang="en-IE" sz="1400" dirty="0">
                <a:solidFill>
                  <a:srgbClr val="000000"/>
                </a:solidFill>
              </a:rPr>
              <a:t> from pre-packaged contents, custom </a:t>
            </a:r>
            <a:r>
              <a:rPr lang="en-IE" sz="1400" dirty="0" err="1">
                <a:solidFill>
                  <a:srgbClr val="000000"/>
                </a:solidFill>
              </a:rPr>
              <a:t>iflows</a:t>
            </a:r>
            <a:r>
              <a:rPr lang="en-IE" sz="1400" dirty="0">
                <a:solidFill>
                  <a:srgbClr val="000000"/>
                </a:solidFill>
              </a:rPr>
              <a:t> &amp; Value mappings, number range objects use the migration pack to export &amp; import, For modified pre-packaged contents manually export &amp; import </a:t>
            </a:r>
            <a:r>
              <a:rPr lang="en-IE" sz="1400" dirty="0" err="1">
                <a:solidFill>
                  <a:srgbClr val="000000"/>
                </a:solidFill>
              </a:rPr>
              <a:t>iflows</a:t>
            </a:r>
            <a:r>
              <a:rPr lang="en-IE" sz="1400" dirty="0">
                <a:solidFill>
                  <a:srgbClr val="000000"/>
                </a:solidFill>
              </a:rPr>
              <a:t> from SAP BTP Neo to SAP BTP Multi-Cloud.</a:t>
            </a:r>
            <a:r>
              <a:rPr lang="en-US" sz="1400" dirty="0">
                <a:solidFill>
                  <a:srgbClr val="000000"/>
                </a:solidFill>
              </a:rPr>
              <a:t>​</a:t>
            </a:r>
            <a:endParaRPr lang="en-IE" sz="1400" dirty="0">
              <a:solidFill>
                <a:srgbClr val="000000"/>
              </a:solidFill>
            </a:endParaRPr>
          </a:p>
          <a:p>
            <a:pPr marL="285750" indent="-285750" fontAlgn="base">
              <a:buClr>
                <a:schemeClr val="tx2"/>
              </a:buClr>
              <a:buFont typeface="Arial" panose="020B0604020202020204" pitchFamily="34" charset="0"/>
              <a:buChar char="•"/>
            </a:pPr>
            <a:r>
              <a:rPr lang="en-IE" sz="1400" dirty="0">
                <a:solidFill>
                  <a:srgbClr val="000000"/>
                </a:solidFill>
              </a:rPr>
              <a:t>Use the migration pack for copying the certificates from SAP BTP Neo to SAP BTP Multi-Cloud. Create User / OAuth / SFSF / Open Connectors Credentials in SAP BTP Multi-Cloud, manually import Key Pairs, Secure Parameters, PGP Public / Secret Keyrings, Known Hosts from your back up copy.  ​</a:t>
            </a:r>
          </a:p>
          <a:p>
            <a:pPr marL="285750" indent="-285750" fontAlgn="base">
              <a:buClr>
                <a:schemeClr val="tx2"/>
              </a:buClr>
              <a:buFont typeface="Arial" panose="020B0604020202020204" pitchFamily="34" charset="0"/>
              <a:buChar char="•"/>
            </a:pPr>
            <a:r>
              <a:rPr lang="en-IE" sz="1400" dirty="0">
                <a:solidFill>
                  <a:srgbClr val="000000"/>
                </a:solidFill>
              </a:rPr>
              <a:t>​Adjust the backends to the new CPI application SAP BTP Multi-Cloud sub account, perform end to end testing.</a:t>
            </a:r>
            <a:r>
              <a:rPr lang="en-US" sz="1400" dirty="0">
                <a:solidFill>
                  <a:srgbClr val="000000"/>
                </a:solidFill>
              </a:rPr>
              <a:t>​</a:t>
            </a:r>
            <a:endParaRPr lang="en-IE" sz="1400" dirty="0">
              <a:solidFill>
                <a:srgbClr val="000000"/>
              </a:solidFill>
            </a:endParaRPr>
          </a:p>
          <a:p>
            <a:pPr marL="285750" indent="-285750" fontAlgn="base">
              <a:buClr>
                <a:schemeClr val="tx2"/>
              </a:buClr>
              <a:buFont typeface="Arial" panose="020B0604020202020204" pitchFamily="34" charset="0"/>
              <a:buChar char="•"/>
            </a:pPr>
            <a:r>
              <a:rPr lang="en-IE" sz="1400" dirty="0">
                <a:solidFill>
                  <a:srgbClr val="000000"/>
                </a:solidFill>
              </a:rPr>
              <a:t>Reconfigure the transport management service between the Dev/QA/PROD tenants.​</a:t>
            </a:r>
          </a:p>
        </p:txBody>
      </p:sp>
      <p:sp>
        <p:nvSpPr>
          <p:cNvPr id="3" name="Title 2">
            <a:extLst>
              <a:ext uri="{FF2B5EF4-FFF2-40B4-BE49-F238E27FC236}">
                <a16:creationId xmlns:a16="http://schemas.microsoft.com/office/drawing/2014/main" id="{4C7ECE38-CA06-483F-AFC0-32647942E9E1}"/>
              </a:ext>
            </a:extLst>
          </p:cNvPr>
          <p:cNvSpPr>
            <a:spLocks noGrp="1"/>
          </p:cNvSpPr>
          <p:nvPr>
            <p:ph type="title"/>
          </p:nvPr>
        </p:nvSpPr>
        <p:spPr>
          <a:xfrm>
            <a:off x="508370" y="505525"/>
            <a:ext cx="11177741" cy="646331"/>
          </a:xfrm>
        </p:spPr>
        <p:txBody>
          <a:bodyPr/>
          <a:lstStyle/>
          <a:p>
            <a:r>
              <a:rPr lang="en-US" dirty="0">
                <a:solidFill>
                  <a:schemeClr val="tx2"/>
                </a:solidFill>
                <a:latin typeface="+mj-lt"/>
              </a:rPr>
              <a:t>SAP Cloud Integration Migration</a:t>
            </a:r>
            <a:br>
              <a:rPr lang="en-IE" i="0" dirty="0">
                <a:solidFill>
                  <a:schemeClr val="tx2"/>
                </a:solidFill>
                <a:effectLst/>
                <a:latin typeface="+mj-lt"/>
              </a:rPr>
            </a:br>
            <a:r>
              <a:rPr lang="en-IE" sz="1800" dirty="0">
                <a:solidFill>
                  <a:srgbClr val="000000"/>
                </a:solidFill>
                <a:latin typeface="+mj-lt"/>
              </a:rPr>
              <a:t>Set up target environment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7BA451-3FAF-432E-939A-0C6468078B34}"/>
              </a:ext>
            </a:extLst>
          </p:cNvPr>
          <p:cNvSpPr>
            <a:spLocks noGrp="1"/>
          </p:cNvSpPr>
          <p:nvPr>
            <p:ph type="body" sz="quarter" idx="10"/>
          </p:nvPr>
        </p:nvSpPr>
        <p:spPr>
          <a:xfrm>
            <a:off x="508369" y="1243932"/>
            <a:ext cx="11623306" cy="5147345"/>
          </a:xfrm>
        </p:spPr>
        <p:txBody>
          <a:bodyPr>
            <a:noAutofit/>
          </a:bodyPr>
          <a:lstStyle/>
          <a:p>
            <a:pPr algn="l" rtl="0" fontAlgn="base">
              <a:buClr>
                <a:schemeClr val="tx2"/>
              </a:buClr>
            </a:pPr>
            <a:r>
              <a:rPr lang="en-US" sz="1400" dirty="0">
                <a:solidFill>
                  <a:srgbClr val="000000"/>
                </a:solidFill>
              </a:rPr>
              <a:t>Identify the </a:t>
            </a:r>
            <a:r>
              <a:rPr lang="en-US" sz="1400" dirty="0" err="1">
                <a:solidFill>
                  <a:srgbClr val="000000"/>
                </a:solidFill>
              </a:rPr>
              <a:t>iflows</a:t>
            </a:r>
            <a:r>
              <a:rPr lang="en-US" sz="1400" dirty="0">
                <a:solidFill>
                  <a:srgbClr val="000000"/>
                </a:solidFill>
              </a:rPr>
              <a:t> which will be migrated to the Multi-Cloud CPI subaccount. ​</a:t>
            </a:r>
          </a:p>
          <a:p>
            <a:pPr algn="l" rtl="0" fontAlgn="base">
              <a:buClr>
                <a:schemeClr val="tx2"/>
              </a:buClr>
            </a:pPr>
            <a:r>
              <a:rPr lang="en-US" sz="1400" b="1" dirty="0">
                <a:solidFill>
                  <a:srgbClr val="000000"/>
                </a:solidFill>
              </a:rPr>
              <a:t>Manual Activities for CPI migration</a:t>
            </a:r>
            <a:r>
              <a:rPr lang="en-US" sz="1400" dirty="0">
                <a:solidFill>
                  <a:srgbClr val="000000"/>
                </a:solidFill>
              </a:rPr>
              <a:t>​</a:t>
            </a:r>
          </a:p>
          <a:p>
            <a:pPr algn="l" rtl="0" fontAlgn="base">
              <a:buClr>
                <a:schemeClr val="tx2"/>
              </a:buClr>
            </a:pPr>
            <a:r>
              <a:rPr lang="en-US" sz="1400" dirty="0">
                <a:solidFill>
                  <a:srgbClr val="000000"/>
                </a:solidFill>
              </a:rPr>
              <a:t>Then on Multi-Cloud CPI application, manually configure the below security materials which are required for the </a:t>
            </a:r>
            <a:r>
              <a:rPr lang="en-US" sz="1400" dirty="0" err="1">
                <a:solidFill>
                  <a:srgbClr val="000000"/>
                </a:solidFill>
              </a:rPr>
              <a:t>iflow</a:t>
            </a:r>
            <a:r>
              <a:rPr lang="en-US" sz="1400" dirty="0">
                <a:solidFill>
                  <a:srgbClr val="000000"/>
                </a:solidFill>
              </a:rPr>
              <a:t> execution post migration.​</a:t>
            </a:r>
          </a:p>
          <a:p>
            <a:pPr algn="l" rtl="0" fontAlgn="base">
              <a:buClr>
                <a:schemeClr val="tx2"/>
              </a:buClr>
            </a:pPr>
            <a:r>
              <a:rPr lang="en-US" sz="1400" dirty="0">
                <a:solidFill>
                  <a:srgbClr val="000000"/>
                </a:solidFill>
              </a:rPr>
              <a:t>(</a:t>
            </a:r>
            <a:r>
              <a:rPr lang="en-US" sz="1400" dirty="0" err="1">
                <a:solidFill>
                  <a:srgbClr val="000000"/>
                </a:solidFill>
              </a:rPr>
              <a:t>i</a:t>
            </a:r>
            <a:r>
              <a:rPr lang="en-US" sz="1400" dirty="0">
                <a:solidFill>
                  <a:srgbClr val="000000"/>
                </a:solidFill>
              </a:rPr>
              <a:t>)User credential passwords  (ii)Secure parameters (iii)Key pairs (iv)PGP keys (v) Trusted systems(</a:t>
            </a:r>
            <a:r>
              <a:rPr lang="en-US" sz="1400" dirty="0" err="1">
                <a:solidFill>
                  <a:srgbClr val="000000"/>
                </a:solidFill>
              </a:rPr>
              <a:t>known_hosts</a:t>
            </a:r>
            <a:r>
              <a:rPr lang="en-US" sz="1400" dirty="0">
                <a:solidFill>
                  <a:srgbClr val="000000"/>
                </a:solidFill>
              </a:rPr>
              <a:t>)​</a:t>
            </a:r>
          </a:p>
          <a:p>
            <a:pPr algn="l" rtl="0" fontAlgn="base">
              <a:buClr>
                <a:schemeClr val="tx2"/>
              </a:buClr>
            </a:pPr>
            <a:r>
              <a:rPr lang="en-US" sz="1400" b="1" dirty="0">
                <a:solidFill>
                  <a:srgbClr val="000000"/>
                </a:solidFill>
              </a:rPr>
              <a:t>Use of Migration pack for CPI</a:t>
            </a:r>
            <a:r>
              <a:rPr lang="en-US" sz="1400" dirty="0">
                <a:solidFill>
                  <a:srgbClr val="000000"/>
                </a:solidFill>
              </a:rPr>
              <a:t>​</a:t>
            </a:r>
          </a:p>
          <a:p>
            <a:pPr lvl="1" fontAlgn="base">
              <a:buClr>
                <a:schemeClr val="tx2"/>
              </a:buClr>
              <a:buFont typeface="Arial" panose="020B0604020202020204" pitchFamily="34" charset="0"/>
              <a:buChar char="•"/>
            </a:pPr>
            <a:r>
              <a:rPr lang="en-US" sz="1400" dirty="0">
                <a:solidFill>
                  <a:srgbClr val="000000"/>
                </a:solidFill>
              </a:rPr>
              <a:t>Download Postman from </a:t>
            </a:r>
            <a:r>
              <a:rPr lang="en-US" sz="1400" u="sng" dirty="0">
                <a:solidFill>
                  <a:srgbClr val="008FD3"/>
                </a:solidFill>
                <a:hlinkClick r:id="rId2"/>
              </a:rPr>
              <a:t>https://postman.com</a:t>
            </a:r>
            <a:r>
              <a:rPr lang="en-US" sz="1400" dirty="0">
                <a:solidFill>
                  <a:srgbClr val="000000"/>
                </a:solidFill>
              </a:rPr>
              <a:t>​</a:t>
            </a:r>
          </a:p>
          <a:p>
            <a:pPr lvl="1" fontAlgn="base">
              <a:buClr>
                <a:schemeClr val="tx2"/>
              </a:buClr>
              <a:buFont typeface="Arial" panose="020B0604020202020204" pitchFamily="34" charset="0"/>
              <a:buChar char="•"/>
            </a:pPr>
            <a:r>
              <a:rPr lang="en-US" sz="1400" dirty="0">
                <a:solidFill>
                  <a:srgbClr val="000000"/>
                </a:solidFill>
              </a:rPr>
              <a:t>Download CPI Migration Accelerator from </a:t>
            </a:r>
            <a:r>
              <a:rPr lang="en-US" sz="1400" u="sng" dirty="0">
                <a:solidFill>
                  <a:srgbClr val="008FD3"/>
                </a:solidFill>
                <a:hlinkClick r:id="rId3"/>
              </a:rPr>
              <a:t>SAP Note 2937549</a:t>
            </a:r>
            <a:r>
              <a:rPr lang="en-US" sz="1400" dirty="0">
                <a:solidFill>
                  <a:srgbClr val="000000"/>
                </a:solidFill>
              </a:rPr>
              <a:t>​</a:t>
            </a:r>
          </a:p>
          <a:p>
            <a:pPr lvl="1" fontAlgn="base">
              <a:buClr>
                <a:schemeClr val="tx2"/>
              </a:buClr>
              <a:buFont typeface="Arial" panose="020B0604020202020204" pitchFamily="34" charset="0"/>
              <a:buChar char="•"/>
            </a:pPr>
            <a:r>
              <a:rPr lang="en-US" sz="1400" dirty="0">
                <a:solidFill>
                  <a:srgbClr val="000000"/>
                </a:solidFill>
              </a:rPr>
              <a:t>Based on your org decision execute the CPI migration pack for selectively migrating the CPI artifacts from SAP BTP Neo to SAP Multi-Cloud. The details of migration pack is available under the Migration Pack = Tooling and Documentation section in this report.​</a:t>
            </a:r>
          </a:p>
          <a:p>
            <a:pPr algn="l" rtl="0" fontAlgn="base">
              <a:buClr>
                <a:schemeClr val="tx2"/>
              </a:buClr>
            </a:pPr>
            <a:r>
              <a:rPr lang="en-US" sz="1400" b="1" dirty="0">
                <a:solidFill>
                  <a:srgbClr val="000000"/>
                </a:solidFill>
              </a:rPr>
              <a:t>Adjustments on consumer system</a:t>
            </a:r>
            <a:r>
              <a:rPr lang="en-US" sz="1400" dirty="0">
                <a:solidFill>
                  <a:srgbClr val="000000"/>
                </a:solidFill>
              </a:rPr>
              <a:t>​</a:t>
            </a:r>
          </a:p>
          <a:p>
            <a:pPr lvl="1" fontAlgn="base">
              <a:buClr>
                <a:schemeClr val="tx2"/>
              </a:buClr>
              <a:buFont typeface="Arial" panose="020B0604020202020204" pitchFamily="34" charset="0"/>
              <a:buChar char="•"/>
            </a:pPr>
            <a:r>
              <a:rPr lang="en-US" sz="1400" dirty="0">
                <a:solidFill>
                  <a:srgbClr val="000000"/>
                </a:solidFill>
              </a:rPr>
              <a:t>In order to establish the connectivity between your Multi-Cloud CPI tenant and your consumer systems the backend systems needs adjustments in the configuration. You need to manually perform the steps required to establish a successful connection.​</a:t>
            </a:r>
          </a:p>
          <a:p>
            <a:pPr lvl="1" fontAlgn="base">
              <a:buClr>
                <a:schemeClr val="tx2"/>
              </a:buClr>
              <a:buFont typeface="Arial" panose="020B0604020202020204" pitchFamily="34" charset="0"/>
              <a:buChar char="•"/>
            </a:pPr>
            <a:r>
              <a:rPr lang="en-US" sz="1400" dirty="0">
                <a:solidFill>
                  <a:srgbClr val="000000"/>
                </a:solidFill>
              </a:rPr>
              <a:t>In case, if you plan to use the Custom Domain on Multi-Cloud CPI tenant and retain the earlier domain names, then it may reduce certain manual steps for establishing the connectivity. Further details are available in the SAP Note :</a:t>
            </a:r>
            <a:r>
              <a:rPr lang="en-US" sz="1400" u="sng" dirty="0">
                <a:solidFill>
                  <a:srgbClr val="008FD3"/>
                </a:solidFill>
                <a:hlinkClick r:id="rId3"/>
              </a:rPr>
              <a:t>2937549</a:t>
            </a:r>
            <a:r>
              <a:rPr lang="en-US" sz="1400" dirty="0">
                <a:solidFill>
                  <a:srgbClr val="000000"/>
                </a:solidFill>
              </a:rPr>
              <a:t> ​</a:t>
            </a:r>
          </a:p>
          <a:p>
            <a:pPr marL="285750" indent="-285750" fontAlgn="base">
              <a:buClr>
                <a:schemeClr val="tx2"/>
              </a:buClr>
              <a:buFont typeface="Arial" panose="020B0604020202020204" pitchFamily="34" charset="0"/>
              <a:buChar char="•"/>
            </a:pPr>
            <a:endParaRPr lang="en-IE" sz="1400" dirty="0">
              <a:solidFill>
                <a:srgbClr val="000000"/>
              </a:solidFill>
            </a:endParaRPr>
          </a:p>
        </p:txBody>
      </p:sp>
      <p:sp>
        <p:nvSpPr>
          <p:cNvPr id="3" name="Title 2">
            <a:extLst>
              <a:ext uri="{FF2B5EF4-FFF2-40B4-BE49-F238E27FC236}">
                <a16:creationId xmlns:a16="http://schemas.microsoft.com/office/drawing/2014/main" id="{4C7ECE38-CA06-483F-AFC0-32647942E9E1}"/>
              </a:ext>
            </a:extLst>
          </p:cNvPr>
          <p:cNvSpPr>
            <a:spLocks noGrp="1"/>
          </p:cNvSpPr>
          <p:nvPr>
            <p:ph type="title"/>
          </p:nvPr>
        </p:nvSpPr>
        <p:spPr>
          <a:xfrm>
            <a:off x="508370" y="505525"/>
            <a:ext cx="11177741" cy="646331"/>
          </a:xfrm>
        </p:spPr>
        <p:txBody>
          <a:bodyPr/>
          <a:lstStyle/>
          <a:p>
            <a:r>
              <a:rPr lang="en-US" dirty="0">
                <a:solidFill>
                  <a:schemeClr val="tx2"/>
                </a:solidFill>
                <a:latin typeface="+mj-lt"/>
              </a:rPr>
              <a:t>SAP Cloud Integration Migration </a:t>
            </a:r>
            <a:r>
              <a:rPr lang="en-IE" dirty="0">
                <a:solidFill>
                  <a:schemeClr val="tx2"/>
                </a:solidFill>
                <a:latin typeface="+mj-lt"/>
              </a:rPr>
              <a:t>​ (Contd.)</a:t>
            </a:r>
            <a:br>
              <a:rPr lang="en-IE" i="0" dirty="0">
                <a:solidFill>
                  <a:srgbClr val="000000"/>
                </a:solidFill>
                <a:effectLst/>
                <a:latin typeface="+mj-lt"/>
              </a:rPr>
            </a:br>
            <a:r>
              <a:rPr lang="en-US" sz="1800" i="0" u="none" strike="noStrike" dirty="0">
                <a:solidFill>
                  <a:srgbClr val="000000"/>
                </a:solidFill>
                <a:effectLst/>
                <a:latin typeface="+mj-lt"/>
              </a:rPr>
              <a:t>Activities for CPI migration</a:t>
            </a:r>
            <a:r>
              <a:rPr lang="en-US" sz="1800" i="0" dirty="0">
                <a:solidFill>
                  <a:srgbClr val="000000"/>
                </a:solidFill>
                <a:effectLst/>
                <a:latin typeface="+mj-lt"/>
              </a:rPr>
              <a:t>​</a:t>
            </a:r>
            <a:endParaRPr lang="en-IE" dirty="0">
              <a:solidFill>
                <a:srgbClr val="F0AB00"/>
              </a:solidFill>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cture Placeholder 7.jpg"/>
          <p:cNvPicPr>
            <a:picLocks noChangeAspect="1"/>
          </p:cNvPicPr>
          <p:nvPr/>
        </p:nvPicPr>
        <p:blipFill>
          <a:blip r:embed="rId3"/>
          <a:stretch>
            <a:fillRect/>
          </a:stretch>
        </p:blipFill>
        <p:spPr>
          <a:xfrm>
            <a:off x="1" y="3427200"/>
            <a:ext cx="12195175" cy="3430800"/>
          </a:xfrm>
          <a:prstGeom prst="rect">
            <a:avLst/>
          </a:prstGeom>
        </p:spPr>
      </p:pic>
      <p:sp>
        <p:nvSpPr>
          <p:cNvPr id="6" name="Title 5">
            <a:extLst>
              <a:ext uri="{FF2B5EF4-FFF2-40B4-BE49-F238E27FC236}">
                <a16:creationId xmlns:a16="http://schemas.microsoft.com/office/drawing/2014/main" id="{359CF709-7097-79E5-AE3D-C88BBF8D4EF9}"/>
              </a:ext>
            </a:extLst>
          </p:cNvPr>
          <p:cNvSpPr>
            <a:spLocks noGrp="1"/>
          </p:cNvSpPr>
          <p:nvPr>
            <p:ph type="ctrTitle"/>
          </p:nvPr>
        </p:nvSpPr>
        <p:spPr/>
        <p:txBody>
          <a:bodyPr/>
          <a:lstStyle/>
          <a:p>
            <a:r>
              <a:rPr lang="en-US" sz="4400" dirty="0"/>
              <a:t>Migration – </a:t>
            </a:r>
            <a:r>
              <a:rPr lang="en-US" sz="4400" dirty="0">
                <a:solidFill>
                  <a:schemeClr val="tx2"/>
                </a:solidFill>
              </a:rPr>
              <a:t>Readiness Check</a:t>
            </a:r>
            <a:endParaRPr lang="en-US" b="0" dirty="0">
              <a:solidFill>
                <a:schemeClr val="tx2"/>
              </a:solidFill>
              <a:latin typeface="72 Brand Medium" panose="020B0504030603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4D6A70-D3BA-4342-8BD7-4A3CCEB20A4D}"/>
              </a:ext>
            </a:extLst>
          </p:cNvPr>
          <p:cNvSpPr/>
          <p:nvPr/>
        </p:nvSpPr>
        <p:spPr>
          <a:xfrm>
            <a:off x="6136714" y="3003973"/>
            <a:ext cx="2076737" cy="71046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799" dirty="0"/>
              <a:t>Test - Neo</a:t>
            </a:r>
          </a:p>
        </p:txBody>
      </p:sp>
      <p:sp>
        <p:nvSpPr>
          <p:cNvPr id="6" name="Rectangle 5">
            <a:extLst>
              <a:ext uri="{FF2B5EF4-FFF2-40B4-BE49-F238E27FC236}">
                <a16:creationId xmlns:a16="http://schemas.microsoft.com/office/drawing/2014/main" id="{2448A653-491F-2D4C-8DDD-59282E1D89A1}"/>
              </a:ext>
            </a:extLst>
          </p:cNvPr>
          <p:cNvSpPr/>
          <p:nvPr/>
        </p:nvSpPr>
        <p:spPr>
          <a:xfrm>
            <a:off x="6136714" y="1468776"/>
            <a:ext cx="2076737" cy="71046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799"/>
              <a:t>Dev - Neo</a:t>
            </a:r>
          </a:p>
        </p:txBody>
      </p:sp>
      <p:sp>
        <p:nvSpPr>
          <p:cNvPr id="7" name="Rectangle 6">
            <a:extLst>
              <a:ext uri="{FF2B5EF4-FFF2-40B4-BE49-F238E27FC236}">
                <a16:creationId xmlns:a16="http://schemas.microsoft.com/office/drawing/2014/main" id="{4963954E-DC43-A643-B88A-F8DA2036A175}"/>
              </a:ext>
            </a:extLst>
          </p:cNvPr>
          <p:cNvSpPr/>
          <p:nvPr/>
        </p:nvSpPr>
        <p:spPr>
          <a:xfrm>
            <a:off x="6136714" y="4473864"/>
            <a:ext cx="2076737" cy="710465"/>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799"/>
              <a:t>Prod  - Neo</a:t>
            </a:r>
          </a:p>
        </p:txBody>
      </p:sp>
      <p:sp>
        <p:nvSpPr>
          <p:cNvPr id="8" name="Rectangle 7">
            <a:extLst>
              <a:ext uri="{FF2B5EF4-FFF2-40B4-BE49-F238E27FC236}">
                <a16:creationId xmlns:a16="http://schemas.microsoft.com/office/drawing/2014/main" id="{7340C326-D0C4-564F-9D74-6C4D51F65E4D}"/>
              </a:ext>
            </a:extLst>
          </p:cNvPr>
          <p:cNvSpPr/>
          <p:nvPr/>
        </p:nvSpPr>
        <p:spPr>
          <a:xfrm>
            <a:off x="9771003" y="1447135"/>
            <a:ext cx="2076737" cy="710464"/>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799"/>
              <a:t>Dev - CF</a:t>
            </a:r>
          </a:p>
        </p:txBody>
      </p:sp>
      <p:sp>
        <p:nvSpPr>
          <p:cNvPr id="9" name="Rectangle 8">
            <a:extLst>
              <a:ext uri="{FF2B5EF4-FFF2-40B4-BE49-F238E27FC236}">
                <a16:creationId xmlns:a16="http://schemas.microsoft.com/office/drawing/2014/main" id="{0EF09028-20BB-2D44-ACCE-25550170B37B}"/>
              </a:ext>
            </a:extLst>
          </p:cNvPr>
          <p:cNvSpPr/>
          <p:nvPr/>
        </p:nvSpPr>
        <p:spPr>
          <a:xfrm>
            <a:off x="9771003" y="2982332"/>
            <a:ext cx="2076737" cy="710463"/>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799"/>
              <a:t>Test - CF</a:t>
            </a:r>
          </a:p>
        </p:txBody>
      </p:sp>
      <p:sp>
        <p:nvSpPr>
          <p:cNvPr id="11" name="Rectangle 10">
            <a:extLst>
              <a:ext uri="{FF2B5EF4-FFF2-40B4-BE49-F238E27FC236}">
                <a16:creationId xmlns:a16="http://schemas.microsoft.com/office/drawing/2014/main" id="{6DB94E6D-2A7D-C140-95B7-7F1C8C719180}"/>
              </a:ext>
            </a:extLst>
          </p:cNvPr>
          <p:cNvSpPr/>
          <p:nvPr/>
        </p:nvSpPr>
        <p:spPr>
          <a:xfrm>
            <a:off x="9771003" y="4452220"/>
            <a:ext cx="2076737" cy="7104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799"/>
              <a:t>Prod - CF</a:t>
            </a:r>
          </a:p>
        </p:txBody>
      </p:sp>
      <p:cxnSp>
        <p:nvCxnSpPr>
          <p:cNvPr id="13" name="Straight Arrow Connector 12">
            <a:extLst>
              <a:ext uri="{FF2B5EF4-FFF2-40B4-BE49-F238E27FC236}">
                <a16:creationId xmlns:a16="http://schemas.microsoft.com/office/drawing/2014/main" id="{BF369EF7-F903-794F-A538-3DF8E4A2FF06}"/>
              </a:ext>
            </a:extLst>
          </p:cNvPr>
          <p:cNvCxnSpPr>
            <a:cxnSpLocks/>
            <a:stCxn id="6" idx="3"/>
            <a:endCxn id="8" idx="1"/>
          </p:cNvCxnSpPr>
          <p:nvPr/>
        </p:nvCxnSpPr>
        <p:spPr>
          <a:xfrm flipV="1">
            <a:off x="8213450" y="1802368"/>
            <a:ext cx="1557552" cy="216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3AA5F69-076B-044E-95E6-D93C902FEB3B}"/>
              </a:ext>
            </a:extLst>
          </p:cNvPr>
          <p:cNvSpPr txBox="1"/>
          <p:nvPr/>
        </p:nvSpPr>
        <p:spPr>
          <a:xfrm>
            <a:off x="8502008" y="1437330"/>
            <a:ext cx="977898" cy="476930"/>
          </a:xfrm>
          <a:prstGeom prst="rect">
            <a:avLst/>
          </a:prstGeom>
          <a:noFill/>
        </p:spPr>
        <p:txBody>
          <a:bodyPr wrap="none" rtlCol="0">
            <a:spAutoFit/>
          </a:bodyPr>
          <a:lstStyle/>
          <a:p>
            <a:r>
              <a:rPr lang="en-DE" sz="1500">
                <a:latin typeface="+mn-lt"/>
              </a:rPr>
              <a:t>Migration</a:t>
            </a:r>
          </a:p>
          <a:p>
            <a:endParaRPr lang="en-DE" sz="1000">
              <a:latin typeface="+mn-lt"/>
            </a:endParaRPr>
          </a:p>
        </p:txBody>
      </p:sp>
      <p:cxnSp>
        <p:nvCxnSpPr>
          <p:cNvPr id="15" name="Straight Arrow Connector 14">
            <a:extLst>
              <a:ext uri="{FF2B5EF4-FFF2-40B4-BE49-F238E27FC236}">
                <a16:creationId xmlns:a16="http://schemas.microsoft.com/office/drawing/2014/main" id="{A4D3B80F-08E2-E349-A7FF-F85217BCB040}"/>
              </a:ext>
            </a:extLst>
          </p:cNvPr>
          <p:cNvCxnSpPr>
            <a:cxnSpLocks/>
            <a:stCxn id="6" idx="2"/>
            <a:endCxn id="5" idx="0"/>
          </p:cNvCxnSpPr>
          <p:nvPr/>
        </p:nvCxnSpPr>
        <p:spPr>
          <a:xfrm>
            <a:off x="7175081" y="2179242"/>
            <a:ext cx="0" cy="8247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FBB7D3-B09A-A74E-BB21-2282C2BDDCAD}"/>
              </a:ext>
            </a:extLst>
          </p:cNvPr>
          <p:cNvCxnSpPr>
            <a:cxnSpLocks/>
            <a:stCxn id="8" idx="2"/>
            <a:endCxn id="9" idx="0"/>
          </p:cNvCxnSpPr>
          <p:nvPr/>
        </p:nvCxnSpPr>
        <p:spPr>
          <a:xfrm>
            <a:off x="10809371" y="2157599"/>
            <a:ext cx="0" cy="8247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2176C5-CEB9-D540-8E69-660FFC9E23D6}"/>
              </a:ext>
            </a:extLst>
          </p:cNvPr>
          <p:cNvCxnSpPr>
            <a:cxnSpLocks/>
            <a:stCxn id="9" idx="2"/>
            <a:endCxn id="11" idx="0"/>
          </p:cNvCxnSpPr>
          <p:nvPr/>
        </p:nvCxnSpPr>
        <p:spPr>
          <a:xfrm>
            <a:off x="10809371" y="3692796"/>
            <a:ext cx="0" cy="7594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933A27D-3194-0142-B632-3EC861CBD8ED}"/>
              </a:ext>
            </a:extLst>
          </p:cNvPr>
          <p:cNvCxnSpPr>
            <a:cxnSpLocks/>
            <a:stCxn id="5" idx="2"/>
          </p:cNvCxnSpPr>
          <p:nvPr/>
        </p:nvCxnSpPr>
        <p:spPr>
          <a:xfrm flipH="1">
            <a:off x="7167915" y="3714438"/>
            <a:ext cx="7166" cy="740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1243375-EDF3-7045-A493-01745706D7D9}"/>
              </a:ext>
            </a:extLst>
          </p:cNvPr>
          <p:cNvSpPr txBox="1"/>
          <p:nvPr/>
        </p:nvSpPr>
        <p:spPr>
          <a:xfrm>
            <a:off x="10826123" y="3858195"/>
            <a:ext cx="1013419" cy="323165"/>
          </a:xfrm>
          <a:prstGeom prst="rect">
            <a:avLst/>
          </a:prstGeom>
          <a:noFill/>
        </p:spPr>
        <p:txBody>
          <a:bodyPr wrap="none" rtlCol="0">
            <a:spAutoFit/>
          </a:bodyPr>
          <a:lstStyle/>
          <a:p>
            <a:r>
              <a:rPr lang="en-DE" sz="1500">
                <a:latin typeface="+mn-lt"/>
              </a:rPr>
              <a:t>Transport</a:t>
            </a:r>
          </a:p>
        </p:txBody>
      </p:sp>
      <p:sp>
        <p:nvSpPr>
          <p:cNvPr id="36" name="Text Placeholder 3">
            <a:extLst>
              <a:ext uri="{FF2B5EF4-FFF2-40B4-BE49-F238E27FC236}">
                <a16:creationId xmlns:a16="http://schemas.microsoft.com/office/drawing/2014/main" id="{033835CE-C81B-2341-8CDA-DB02F00E3744}"/>
              </a:ext>
            </a:extLst>
          </p:cNvPr>
          <p:cNvSpPr txBox="1">
            <a:spLocks/>
          </p:cNvSpPr>
          <p:nvPr/>
        </p:nvSpPr>
        <p:spPr bwMode="black">
          <a:xfrm>
            <a:off x="505458" y="2483797"/>
            <a:ext cx="5035876" cy="2509355"/>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68208" lvl="1" indent="-268208">
              <a:buClr>
                <a:schemeClr val="tx2"/>
              </a:buClr>
            </a:pPr>
            <a:r>
              <a:rPr lang="en-US" sz="1600" dirty="0">
                <a:cs typeface="Arial" panose="020B0604020202020204" pitchFamily="34" charset="0"/>
              </a:rPr>
              <a:t>Pause integration flow development during migration to avoid double-maintenance</a:t>
            </a:r>
          </a:p>
          <a:p>
            <a:pPr marL="268208" lvl="1" indent="-268208">
              <a:buClr>
                <a:schemeClr val="tx2"/>
              </a:buClr>
            </a:pPr>
            <a:r>
              <a:rPr lang="en-US" sz="1600" dirty="0">
                <a:cs typeface="Arial" panose="020B0604020202020204" pitchFamily="34" charset="0"/>
              </a:rPr>
              <a:t>Dev-CF tenant: </a:t>
            </a:r>
            <a:br>
              <a:rPr lang="en-US" sz="1600" dirty="0">
                <a:cs typeface="Arial" panose="020B0604020202020204" pitchFamily="34" charset="0"/>
              </a:rPr>
            </a:br>
            <a:r>
              <a:rPr lang="en-US" sz="1600" dirty="0">
                <a:cs typeface="Arial" panose="020B0604020202020204" pitchFamily="34" charset="0"/>
              </a:rPr>
              <a:t>use migration accelerator to clone Dev-Neo</a:t>
            </a:r>
          </a:p>
          <a:p>
            <a:pPr marL="268208" lvl="1" indent="-268208">
              <a:buClr>
                <a:schemeClr val="tx2"/>
              </a:buClr>
            </a:pPr>
            <a:r>
              <a:rPr lang="en-US" sz="1600" dirty="0">
                <a:cs typeface="Arial" panose="020B0604020202020204" pitchFamily="34" charset="0"/>
              </a:rPr>
              <a:t>Test/Prod-CF: </a:t>
            </a:r>
            <a:br>
              <a:rPr lang="en-US" sz="1600" dirty="0">
                <a:cs typeface="Arial" panose="020B0604020202020204" pitchFamily="34" charset="0"/>
              </a:rPr>
            </a:br>
            <a:r>
              <a:rPr lang="en-US" sz="1600" dirty="0">
                <a:cs typeface="Arial" panose="020B0604020202020204" pitchFamily="34" charset="0"/>
              </a:rPr>
              <a:t>use standard transport from the previous CF tier</a:t>
            </a:r>
            <a:br>
              <a:rPr lang="en-US" sz="1600" dirty="0">
                <a:cs typeface="Arial" panose="020B0604020202020204" pitchFamily="34" charset="0"/>
              </a:rPr>
            </a:br>
            <a:r>
              <a:rPr lang="en-US" sz="1600" dirty="0">
                <a:cs typeface="Arial" panose="020B0604020202020204" pitchFamily="34" charset="0"/>
              </a:rPr>
              <a:t>use migration accelerator if necessary</a:t>
            </a:r>
          </a:p>
          <a:p>
            <a:pPr marL="342797" indent="-342797">
              <a:spcBef>
                <a:spcPts val="100"/>
              </a:spcBef>
              <a:buClr>
                <a:schemeClr val="tx2"/>
              </a:buClr>
              <a:buFont typeface="Arial" panose="020B0604020202020204" pitchFamily="34" charset="0"/>
              <a:buChar char="•"/>
            </a:pPr>
            <a:endParaRPr lang="en-US" sz="1799" dirty="0">
              <a:cs typeface="Arial" panose="020B0604020202020204" pitchFamily="34" charset="0"/>
            </a:endParaRPr>
          </a:p>
          <a:p>
            <a:pPr>
              <a:spcBef>
                <a:spcPts val="100"/>
              </a:spcBef>
              <a:buClr>
                <a:schemeClr val="tx2"/>
              </a:buClr>
            </a:pPr>
            <a:endParaRPr lang="en-DE" sz="1799">
              <a:cs typeface="Arial" panose="020B0604020202020204" pitchFamily="34" charset="0"/>
            </a:endParaRPr>
          </a:p>
        </p:txBody>
      </p:sp>
      <p:sp>
        <p:nvSpPr>
          <p:cNvPr id="28" name="Title 2">
            <a:extLst>
              <a:ext uri="{FF2B5EF4-FFF2-40B4-BE49-F238E27FC236}">
                <a16:creationId xmlns:a16="http://schemas.microsoft.com/office/drawing/2014/main" id="{B0BE3E8C-E016-3B4F-B0CB-8A4BD8F9126F}"/>
              </a:ext>
            </a:extLst>
          </p:cNvPr>
          <p:cNvSpPr>
            <a:spLocks noGrp="1"/>
          </p:cNvSpPr>
          <p:nvPr>
            <p:ph type="title"/>
          </p:nvPr>
        </p:nvSpPr>
        <p:spPr>
          <a:xfrm>
            <a:off x="505457" y="504763"/>
            <a:ext cx="11183564" cy="646203"/>
          </a:xfrm>
        </p:spPr>
        <p:txBody>
          <a:bodyPr/>
          <a:lstStyle/>
          <a:p>
            <a:r>
              <a:rPr lang="en-US" dirty="0">
                <a:solidFill>
                  <a:schemeClr val="tx2"/>
                </a:solidFill>
                <a:latin typeface="+mj-lt"/>
              </a:rPr>
              <a:t>SAP Cloud Integration Migration of Multi-Tier Landscapes</a:t>
            </a:r>
            <a:br>
              <a:rPr lang="en-US" dirty="0">
                <a:latin typeface="+mj-lt"/>
                <a:cs typeface="Arial" panose="020B0604020202020204" pitchFamily="34" charset="0"/>
              </a:rPr>
            </a:br>
            <a:r>
              <a:rPr lang="en-US" sz="1799" dirty="0">
                <a:latin typeface="+mj-lt"/>
                <a:cs typeface="Arial" panose="020B0604020202020204" pitchFamily="34" charset="0"/>
              </a:rPr>
              <a:t>How to migrate DEV/TEST/PROD tenants</a:t>
            </a:r>
            <a:endParaRPr lang="en-US" b="0" dirty="0">
              <a:latin typeface="+mj-lt"/>
              <a:cs typeface="Arial" panose="020B0604020202020204" pitchFamily="34" charset="0"/>
            </a:endParaRPr>
          </a:p>
        </p:txBody>
      </p:sp>
      <p:sp>
        <p:nvSpPr>
          <p:cNvPr id="23" name="TextBox 22">
            <a:extLst>
              <a:ext uri="{FF2B5EF4-FFF2-40B4-BE49-F238E27FC236}">
                <a16:creationId xmlns:a16="http://schemas.microsoft.com/office/drawing/2014/main" id="{1D76649A-5476-864E-ADFE-AC48EE67C3C0}"/>
              </a:ext>
            </a:extLst>
          </p:cNvPr>
          <p:cNvSpPr txBox="1"/>
          <p:nvPr/>
        </p:nvSpPr>
        <p:spPr>
          <a:xfrm>
            <a:off x="10826123" y="2375785"/>
            <a:ext cx="1013419" cy="323165"/>
          </a:xfrm>
          <a:prstGeom prst="rect">
            <a:avLst/>
          </a:prstGeom>
          <a:noFill/>
        </p:spPr>
        <p:txBody>
          <a:bodyPr wrap="none" rtlCol="0">
            <a:spAutoFit/>
          </a:bodyPr>
          <a:lstStyle/>
          <a:p>
            <a:r>
              <a:rPr lang="en-DE" sz="1500">
                <a:latin typeface="+mn-lt"/>
              </a:rPr>
              <a:t>Transport</a:t>
            </a:r>
          </a:p>
        </p:txBody>
      </p:sp>
      <p:sp>
        <p:nvSpPr>
          <p:cNvPr id="30" name="TextBox 29">
            <a:extLst>
              <a:ext uri="{FF2B5EF4-FFF2-40B4-BE49-F238E27FC236}">
                <a16:creationId xmlns:a16="http://schemas.microsoft.com/office/drawing/2014/main" id="{763FB7CA-E514-284F-9DAC-298CA97EE7D4}"/>
              </a:ext>
            </a:extLst>
          </p:cNvPr>
          <p:cNvSpPr txBox="1"/>
          <p:nvPr/>
        </p:nvSpPr>
        <p:spPr>
          <a:xfrm>
            <a:off x="7191834" y="2357692"/>
            <a:ext cx="1013419" cy="323165"/>
          </a:xfrm>
          <a:prstGeom prst="rect">
            <a:avLst/>
          </a:prstGeom>
          <a:noFill/>
        </p:spPr>
        <p:txBody>
          <a:bodyPr wrap="none" rtlCol="0">
            <a:spAutoFit/>
          </a:bodyPr>
          <a:lstStyle/>
          <a:p>
            <a:r>
              <a:rPr lang="en-DE" sz="1500" dirty="0">
                <a:latin typeface="+mn-lt"/>
              </a:rPr>
              <a:t>Transport</a:t>
            </a:r>
          </a:p>
        </p:txBody>
      </p:sp>
      <p:sp>
        <p:nvSpPr>
          <p:cNvPr id="31" name="TextBox 30">
            <a:extLst>
              <a:ext uri="{FF2B5EF4-FFF2-40B4-BE49-F238E27FC236}">
                <a16:creationId xmlns:a16="http://schemas.microsoft.com/office/drawing/2014/main" id="{0B509E09-025F-8C45-B56F-C81DBBAF67BF}"/>
              </a:ext>
            </a:extLst>
          </p:cNvPr>
          <p:cNvSpPr txBox="1"/>
          <p:nvPr/>
        </p:nvSpPr>
        <p:spPr>
          <a:xfrm>
            <a:off x="7212218" y="3881229"/>
            <a:ext cx="1013419" cy="323165"/>
          </a:xfrm>
          <a:prstGeom prst="rect">
            <a:avLst/>
          </a:prstGeom>
          <a:noFill/>
        </p:spPr>
        <p:txBody>
          <a:bodyPr wrap="none" rtlCol="0">
            <a:spAutoFit/>
          </a:bodyPr>
          <a:lstStyle/>
          <a:p>
            <a:r>
              <a:rPr lang="en-DE" sz="1500">
                <a:latin typeface="+mn-lt"/>
              </a:rPr>
              <a:t>Transport</a:t>
            </a:r>
          </a:p>
        </p:txBody>
      </p:sp>
      <p:cxnSp>
        <p:nvCxnSpPr>
          <p:cNvPr id="32" name="Straight Connector 31">
            <a:extLst>
              <a:ext uri="{FF2B5EF4-FFF2-40B4-BE49-F238E27FC236}">
                <a16:creationId xmlns:a16="http://schemas.microsoft.com/office/drawing/2014/main" id="{961B04E1-B78C-A444-A984-4413FFCD95A2}"/>
              </a:ext>
            </a:extLst>
          </p:cNvPr>
          <p:cNvCxnSpPr/>
          <p:nvPr/>
        </p:nvCxnSpPr>
        <p:spPr>
          <a:xfrm>
            <a:off x="526088" y="2235269"/>
            <a:ext cx="4894725" cy="0"/>
          </a:xfrm>
          <a:prstGeom prst="line">
            <a:avLst/>
          </a:prstGeom>
          <a:ln w="38100" cmpd="sng"/>
          <a:effectLst/>
        </p:spPr>
        <p:style>
          <a:lnRef idx="2">
            <a:schemeClr val="dk1"/>
          </a:lnRef>
          <a:fillRef idx="0">
            <a:schemeClr val="dk1"/>
          </a:fillRef>
          <a:effectRef idx="1">
            <a:schemeClr val="dk1"/>
          </a:effectRef>
          <a:fontRef idx="minor">
            <a:schemeClr val="tx1"/>
          </a:fontRef>
        </p:style>
      </p:cxnSp>
      <p:sp>
        <p:nvSpPr>
          <p:cNvPr id="33" name="Rectangle 9">
            <a:extLst>
              <a:ext uri="{FF2B5EF4-FFF2-40B4-BE49-F238E27FC236}">
                <a16:creationId xmlns:a16="http://schemas.microsoft.com/office/drawing/2014/main" id="{4728CF94-D892-5B4D-B050-2D803FA65012}"/>
              </a:ext>
            </a:extLst>
          </p:cNvPr>
          <p:cNvSpPr>
            <a:spLocks noChangeArrowheads="1"/>
          </p:cNvSpPr>
          <p:nvPr/>
        </p:nvSpPr>
        <p:spPr bwMode="auto">
          <a:xfrm>
            <a:off x="996495" y="1734860"/>
            <a:ext cx="2523909" cy="399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683" tIns="60841" rIns="121683" bIns="60841">
            <a:spAutoFit/>
          </a:bodyPr>
          <a:lstStyle/>
          <a:p>
            <a:pPr defTabSz="913079">
              <a:lnSpc>
                <a:spcPct val="90000"/>
              </a:lnSpc>
              <a:spcBef>
                <a:spcPts val="800"/>
              </a:spcBef>
              <a:buClr>
                <a:srgbClr val="FFC000"/>
              </a:buClr>
            </a:pPr>
            <a:r>
              <a:rPr lang="en-US" sz="1999" b="1">
                <a:latin typeface="Arial" panose="020B0604020202020204" pitchFamily="34" charset="0"/>
                <a:cs typeface="Arial" panose="020B0604020202020204" pitchFamily="34" charset="0"/>
              </a:rPr>
              <a:t>BEST PRACTICE</a:t>
            </a:r>
          </a:p>
        </p:txBody>
      </p:sp>
      <p:pic>
        <p:nvPicPr>
          <p:cNvPr id="37" name="Picture 36" descr="Picture 50.jpg"/>
          <p:cNvPicPr>
            <a:picLocks noChangeAspect="1"/>
          </p:cNvPicPr>
          <p:nvPr/>
        </p:nvPicPr>
        <p:blipFill>
          <a:blip r:embed="rId2"/>
          <a:stretch>
            <a:fillRect/>
          </a:stretch>
        </p:blipFill>
        <p:spPr>
          <a:xfrm>
            <a:off x="350735" y="1516732"/>
            <a:ext cx="700927" cy="70092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DEF183-D394-436B-87FC-B54F61ADEBA8}"/>
              </a:ext>
            </a:extLst>
          </p:cNvPr>
          <p:cNvSpPr>
            <a:spLocks noGrp="1"/>
          </p:cNvSpPr>
          <p:nvPr>
            <p:ph type="title"/>
          </p:nvPr>
        </p:nvSpPr>
        <p:spPr>
          <a:xfrm>
            <a:off x="505457" y="504763"/>
            <a:ext cx="11183564" cy="646163"/>
          </a:xfrm>
        </p:spPr>
        <p:txBody>
          <a:bodyPr/>
          <a:lstStyle/>
          <a:p>
            <a:r>
              <a:rPr lang="en-US" dirty="0">
                <a:solidFill>
                  <a:schemeClr val="tx2"/>
                </a:solidFill>
                <a:latin typeface="+mj-lt"/>
                <a:cs typeface="Arial" panose="020B0604020202020204" pitchFamily="34" charset="0"/>
              </a:rPr>
              <a:t>SAP Cloud Integration Migration Accelerator</a:t>
            </a:r>
            <a:br>
              <a:rPr lang="en-US" dirty="0">
                <a:solidFill>
                  <a:srgbClr val="0070F2"/>
                </a:solidFill>
                <a:latin typeface="+mj-lt"/>
                <a:cs typeface="Arial" panose="020B0604020202020204" pitchFamily="34" charset="0"/>
              </a:rPr>
            </a:br>
            <a:r>
              <a:rPr lang="en-US" sz="1799" dirty="0">
                <a:latin typeface="+mj-lt"/>
                <a:cs typeface="Arial" panose="020B0604020202020204" pitchFamily="34" charset="0"/>
              </a:rPr>
              <a:t>Fast-track your move to multi-cloud</a:t>
            </a:r>
            <a:endParaRPr lang="en-US" b="0" dirty="0">
              <a:latin typeface="+mj-lt"/>
              <a:cs typeface="Arial" panose="020B0604020202020204" pitchFamily="34" charset="0"/>
            </a:endParaRPr>
          </a:p>
        </p:txBody>
      </p:sp>
      <p:sp>
        <p:nvSpPr>
          <p:cNvPr id="81" name="TextBox 80">
            <a:extLst>
              <a:ext uri="{FF2B5EF4-FFF2-40B4-BE49-F238E27FC236}">
                <a16:creationId xmlns:a16="http://schemas.microsoft.com/office/drawing/2014/main" id="{252FAC35-4952-42C2-BBC3-06F364A4B6E3}"/>
              </a:ext>
            </a:extLst>
          </p:cNvPr>
          <p:cNvSpPr txBox="1"/>
          <p:nvPr/>
        </p:nvSpPr>
        <p:spPr>
          <a:xfrm>
            <a:off x="4610715" y="2180380"/>
            <a:ext cx="6158276" cy="1384634"/>
          </a:xfrm>
          <a:prstGeom prst="rect">
            <a:avLst/>
          </a:prstGeom>
          <a:noFill/>
        </p:spPr>
        <p:txBody>
          <a:bodyPr wrap="square" lIns="0" tIns="0" rIns="0" bIns="0" rtlCol="0">
            <a:spAutoFit/>
          </a:bodyPr>
          <a:lstStyle/>
          <a:p>
            <a:pPr fontAlgn="base">
              <a:spcBef>
                <a:spcPts val="1200"/>
              </a:spcBef>
              <a:spcAft>
                <a:spcPct val="0"/>
              </a:spcAft>
              <a:buClr>
                <a:schemeClr val="tx1"/>
              </a:buClr>
              <a:buSzPct val="80000"/>
            </a:pPr>
            <a:r>
              <a:rPr lang="en-US" sz="1400" b="1" kern="0">
                <a:latin typeface="+mn-lt"/>
                <a:ea typeface="Arial Unicode MS" pitchFamily="34" charset="-128"/>
                <a:cs typeface="Arial" panose="020B0604020202020204" pitchFamily="34" charset="0"/>
              </a:rPr>
              <a:t>Integration content</a:t>
            </a:r>
            <a:r>
              <a:rPr lang="en-US" sz="1400" kern="0">
                <a:latin typeface="+mn-lt"/>
                <a:ea typeface="Arial Unicode MS" pitchFamily="34" charset="-128"/>
                <a:cs typeface="Arial" panose="020B0604020202020204" pitchFamily="34" charset="0"/>
              </a:rPr>
              <a:t>: pre-packaged and custom </a:t>
            </a:r>
            <a:r>
              <a:rPr lang="en-US" sz="1400" kern="0" err="1">
                <a:latin typeface="+mn-lt"/>
                <a:ea typeface="Arial Unicode MS" pitchFamily="34" charset="-128"/>
                <a:cs typeface="Arial" panose="020B0604020202020204" pitchFamily="34" charset="0"/>
              </a:rPr>
              <a:t>iflows</a:t>
            </a:r>
            <a:r>
              <a:rPr lang="en-US" sz="1400" kern="0">
                <a:latin typeface="+mn-lt"/>
                <a:ea typeface="Arial Unicode MS" pitchFamily="34" charset="-128"/>
                <a:cs typeface="Arial" panose="020B0604020202020204" pitchFamily="34" charset="0"/>
              </a:rPr>
              <a:t> / value mappings including configuration, custom tags</a:t>
            </a:r>
          </a:p>
          <a:p>
            <a:pPr fontAlgn="base">
              <a:spcBef>
                <a:spcPts val="1200"/>
              </a:spcBef>
              <a:spcAft>
                <a:spcPct val="0"/>
              </a:spcAft>
              <a:buClr>
                <a:schemeClr val="tx1"/>
              </a:buClr>
              <a:buSzPct val="80000"/>
            </a:pPr>
            <a:r>
              <a:rPr lang="en-US" sz="1400" b="1" kern="0">
                <a:latin typeface="+mn-lt"/>
                <a:ea typeface="Arial Unicode MS" pitchFamily="34" charset="-128"/>
                <a:cs typeface="Arial" panose="020B0604020202020204" pitchFamily="34" charset="0"/>
              </a:rPr>
              <a:t>Security materials</a:t>
            </a:r>
            <a:r>
              <a:rPr lang="en-US" sz="1400" kern="0">
                <a:latin typeface="+mn-lt"/>
                <a:ea typeface="Arial Unicode MS" pitchFamily="34" charset="-128"/>
                <a:cs typeface="Arial" panose="020B0604020202020204" pitchFamily="34" charset="0"/>
              </a:rPr>
              <a:t>: public certificates, user credentials metadata, access policies</a:t>
            </a:r>
          </a:p>
          <a:p>
            <a:pPr fontAlgn="base">
              <a:spcBef>
                <a:spcPts val="1200"/>
              </a:spcBef>
              <a:spcAft>
                <a:spcPct val="0"/>
              </a:spcAft>
              <a:buClr>
                <a:schemeClr val="tx1"/>
              </a:buClr>
              <a:buSzPct val="80000"/>
            </a:pPr>
            <a:r>
              <a:rPr lang="en-US" sz="1400" b="1" kern="0">
                <a:latin typeface="+mn-lt"/>
                <a:ea typeface="Arial Unicode MS" pitchFamily="34" charset="-128"/>
                <a:cs typeface="Arial" panose="020B0604020202020204" pitchFamily="34" charset="0"/>
              </a:rPr>
              <a:t>Runtime data</a:t>
            </a:r>
            <a:r>
              <a:rPr lang="en-US" sz="1400" kern="0">
                <a:latin typeface="+mn-lt"/>
                <a:ea typeface="Arial Unicode MS" pitchFamily="34" charset="-128"/>
                <a:cs typeface="Arial" panose="020B0604020202020204" pitchFamily="34" charset="0"/>
              </a:rPr>
              <a:t>: number ranges</a:t>
            </a:r>
            <a:r>
              <a:rPr lang="en-US" sz="1400">
                <a:latin typeface="+mn-lt"/>
                <a:cs typeface="Arial" panose="020B0604020202020204" pitchFamily="34" charset="0"/>
              </a:rPr>
              <a:t>, </a:t>
            </a:r>
            <a:r>
              <a:rPr lang="en-DE" sz="1400">
                <a:latin typeface="+mn-lt"/>
                <a:cs typeface="Arial" panose="020B0604020202020204" pitchFamily="34" charset="0"/>
              </a:rPr>
              <a:t>local </a:t>
            </a:r>
            <a:r>
              <a:rPr lang="en-US" sz="1400">
                <a:latin typeface="+mn-lt"/>
                <a:cs typeface="Arial" panose="020B0604020202020204" pitchFamily="34" charset="0"/>
              </a:rPr>
              <a:t>and</a:t>
            </a:r>
            <a:r>
              <a:rPr lang="en-DE" sz="1400">
                <a:latin typeface="+mn-lt"/>
                <a:cs typeface="Arial" panose="020B0604020202020204" pitchFamily="34" charset="0"/>
              </a:rPr>
              <a:t> global variables</a:t>
            </a:r>
            <a:r>
              <a:rPr lang="en-US" sz="1400">
                <a:latin typeface="+mn-lt"/>
                <a:cs typeface="Arial" panose="020B0604020202020204" pitchFamily="34" charset="0"/>
              </a:rPr>
              <a:t>, data store</a:t>
            </a:r>
            <a:endParaRPr lang="en-US" sz="1400" kern="0">
              <a:latin typeface="+mn-lt"/>
              <a:ea typeface="Arial Unicode MS" pitchFamily="34" charset="-128"/>
              <a:cs typeface="Arial" panose="020B0604020202020204" pitchFamily="34" charset="0"/>
            </a:endParaRPr>
          </a:p>
        </p:txBody>
      </p:sp>
      <p:grpSp>
        <p:nvGrpSpPr>
          <p:cNvPr id="2" name="Group 1">
            <a:extLst>
              <a:ext uri="{FF2B5EF4-FFF2-40B4-BE49-F238E27FC236}">
                <a16:creationId xmlns:a16="http://schemas.microsoft.com/office/drawing/2014/main" id="{373EA07E-0CA5-4F3C-864B-21CD7D85B76F}"/>
              </a:ext>
            </a:extLst>
          </p:cNvPr>
          <p:cNvGrpSpPr/>
          <p:nvPr/>
        </p:nvGrpSpPr>
        <p:grpSpPr>
          <a:xfrm>
            <a:off x="627631" y="1801252"/>
            <a:ext cx="2958760" cy="3908471"/>
            <a:chOff x="963630" y="1381943"/>
            <a:chExt cx="2959531" cy="3909489"/>
          </a:xfrm>
        </p:grpSpPr>
        <p:pic>
          <p:nvPicPr>
            <p:cNvPr id="73" name="Picture 72"/>
            <p:cNvPicPr>
              <a:picLocks noChangeAspect="1"/>
            </p:cNvPicPr>
            <p:nvPr/>
          </p:nvPicPr>
          <p:blipFill>
            <a:blip r:embed="rId2"/>
            <a:stretch>
              <a:fillRect/>
            </a:stretch>
          </p:blipFill>
          <p:spPr>
            <a:xfrm>
              <a:off x="963630" y="1381943"/>
              <a:ext cx="2959531" cy="2959531"/>
            </a:xfrm>
            <a:prstGeom prst="rect">
              <a:avLst/>
            </a:prstGeom>
          </p:spPr>
        </p:pic>
        <p:sp>
          <p:nvSpPr>
            <p:cNvPr id="8" name="Rectangle 7">
              <a:extLst>
                <a:ext uri="{FF2B5EF4-FFF2-40B4-BE49-F238E27FC236}">
                  <a16:creationId xmlns:a16="http://schemas.microsoft.com/office/drawing/2014/main" id="{DD4FC272-FC11-436F-B3FC-2D4AF53A8C9D}"/>
                </a:ext>
              </a:extLst>
            </p:cNvPr>
            <p:cNvSpPr/>
            <p:nvPr/>
          </p:nvSpPr>
          <p:spPr>
            <a:xfrm>
              <a:off x="1033647" y="4275769"/>
              <a:ext cx="2819495" cy="1015663"/>
            </a:xfrm>
            <a:prstGeom prst="rect">
              <a:avLst/>
            </a:prstGeom>
          </p:spPr>
          <p:txBody>
            <a:bodyPr wrap="square">
              <a:spAutoFit/>
            </a:bodyPr>
            <a:lstStyle/>
            <a:p>
              <a:pPr algn="ctr" fontAlgn="base">
                <a:spcBef>
                  <a:spcPct val="50000"/>
                </a:spcBef>
                <a:spcAft>
                  <a:spcPct val="0"/>
                </a:spcAft>
                <a:buClr>
                  <a:schemeClr val="tx1"/>
                </a:buClr>
                <a:buSzPct val="80000"/>
              </a:pPr>
              <a:r>
                <a:rPr lang="en-US" sz="1999" b="1" kern="0" dirty="0">
                  <a:latin typeface="+mn-lt"/>
                  <a:ea typeface="Arial Unicode MS" pitchFamily="34" charset="-128"/>
                  <a:cs typeface="Arial" panose="020B0604020202020204" pitchFamily="34" charset="0"/>
                </a:rPr>
                <a:t>Accelerator for migration of design-time artifact</a:t>
              </a:r>
            </a:p>
          </p:txBody>
        </p:sp>
      </p:grpSp>
      <p:sp>
        <p:nvSpPr>
          <p:cNvPr id="11" name="Rectangle 10">
            <a:extLst>
              <a:ext uri="{FF2B5EF4-FFF2-40B4-BE49-F238E27FC236}">
                <a16:creationId xmlns:a16="http://schemas.microsoft.com/office/drawing/2014/main" id="{DA793D6C-739D-4575-8D28-1F94291DAFD2}"/>
              </a:ext>
            </a:extLst>
          </p:cNvPr>
          <p:cNvSpPr/>
          <p:nvPr/>
        </p:nvSpPr>
        <p:spPr bwMode="gray">
          <a:xfrm>
            <a:off x="4428955" y="1716449"/>
            <a:ext cx="6515205" cy="369214"/>
          </a:xfrm>
          <a:prstGeom prst="rect">
            <a:avLst/>
          </a:prstGeom>
          <a:solidFill>
            <a:schemeClr val="accent3">
              <a:lumMod val="20000"/>
              <a:lumOff val="8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600" b="1" kern="0">
                <a:latin typeface="+mn-lt"/>
                <a:ea typeface="Arial Unicode MS" pitchFamily="34" charset="-128"/>
                <a:cs typeface="Arial" panose="020B0604020202020204" pitchFamily="34" charset="0"/>
              </a:rPr>
              <a:t>In scope for the accelerator</a:t>
            </a:r>
          </a:p>
        </p:txBody>
      </p:sp>
      <p:sp>
        <p:nvSpPr>
          <p:cNvPr id="84" name="Rectangle 83">
            <a:extLst>
              <a:ext uri="{FF2B5EF4-FFF2-40B4-BE49-F238E27FC236}">
                <a16:creationId xmlns:a16="http://schemas.microsoft.com/office/drawing/2014/main" id="{640AF436-07A3-47C4-9023-0AFDB71FDE87}"/>
              </a:ext>
            </a:extLst>
          </p:cNvPr>
          <p:cNvSpPr/>
          <p:nvPr/>
        </p:nvSpPr>
        <p:spPr bwMode="gray">
          <a:xfrm>
            <a:off x="4428957" y="4249695"/>
            <a:ext cx="6515205" cy="369214"/>
          </a:xfrm>
          <a:prstGeom prst="rect">
            <a:avLst/>
          </a:prstGeom>
          <a:solidFill>
            <a:schemeClr val="bg2"/>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600" b="1" kern="0">
                <a:latin typeface="+mn-lt"/>
                <a:ea typeface="Arial Unicode MS" pitchFamily="34" charset="-128"/>
                <a:cs typeface="Arial" panose="020B0604020202020204" pitchFamily="34" charset="0"/>
              </a:rPr>
              <a:t>Out of scope for the accelerator*</a:t>
            </a:r>
          </a:p>
        </p:txBody>
      </p:sp>
      <p:sp>
        <p:nvSpPr>
          <p:cNvPr id="86" name="TextBox 85">
            <a:extLst>
              <a:ext uri="{FF2B5EF4-FFF2-40B4-BE49-F238E27FC236}">
                <a16:creationId xmlns:a16="http://schemas.microsoft.com/office/drawing/2014/main" id="{2BBE2E62-D77F-45E7-B775-D66DD8DC7D2A}"/>
              </a:ext>
            </a:extLst>
          </p:cNvPr>
          <p:cNvSpPr txBox="1"/>
          <p:nvPr/>
        </p:nvSpPr>
        <p:spPr>
          <a:xfrm>
            <a:off x="4610715" y="4738885"/>
            <a:ext cx="6333447" cy="1384634"/>
          </a:xfrm>
          <a:prstGeom prst="rect">
            <a:avLst/>
          </a:prstGeom>
          <a:noFill/>
        </p:spPr>
        <p:txBody>
          <a:bodyPr wrap="square" lIns="0" tIns="0" rIns="0" bIns="0" rtlCol="0">
            <a:spAutoFit/>
          </a:bodyPr>
          <a:lstStyle>
            <a:defPPr>
              <a:defRPr lang="de-DE"/>
            </a:defPPr>
            <a:lvl1pPr marL="285750" indent="-285750" fontAlgn="base">
              <a:spcBef>
                <a:spcPts val="1200"/>
              </a:spcBef>
              <a:spcAft>
                <a:spcPct val="0"/>
              </a:spcAft>
              <a:buClr>
                <a:schemeClr val="tx1"/>
              </a:buClr>
              <a:buSzPct val="80000"/>
              <a:buFont typeface="Wingdings" panose="05000000000000000000" pitchFamily="2" charset="2"/>
              <a:buChar char="§"/>
              <a:defRPr sz="1400" b="1" kern="0">
                <a:latin typeface="72" panose="020B0503030000000003" pitchFamily="34" charset="0"/>
                <a:ea typeface="Arial Unicode MS" pitchFamily="34" charset="-128"/>
                <a:cs typeface="72" panose="020B0503030000000003" pitchFamily="34" charset="0"/>
              </a:defRPr>
            </a:lvl1pPr>
          </a:lstStyle>
          <a:p>
            <a:pPr marL="0" indent="0">
              <a:buNone/>
            </a:pPr>
            <a:r>
              <a:rPr lang="en-US">
                <a:latin typeface="+mn-lt"/>
                <a:cs typeface="Arial" panose="020B0604020202020204" pitchFamily="34" charset="0"/>
              </a:rPr>
              <a:t>Integration content: </a:t>
            </a:r>
            <a:r>
              <a:rPr lang="en-US" b="0">
                <a:latin typeface="+mn-lt"/>
                <a:cs typeface="Arial" panose="020B0604020202020204" pitchFamily="34" charset="0"/>
              </a:rPr>
              <a:t>custom adapters</a:t>
            </a:r>
          </a:p>
          <a:p>
            <a:pPr marL="0" indent="0">
              <a:buNone/>
            </a:pPr>
            <a:r>
              <a:rPr lang="en-US">
                <a:latin typeface="+mn-lt"/>
                <a:cs typeface="Arial" panose="020B0604020202020204" pitchFamily="34" charset="0"/>
              </a:rPr>
              <a:t>Sensitive security materials</a:t>
            </a:r>
            <a:r>
              <a:rPr lang="en-US" b="0">
                <a:latin typeface="+mn-lt"/>
                <a:cs typeface="Arial" panose="020B0604020202020204" pitchFamily="34" charset="0"/>
              </a:rPr>
              <a:t>: passwords, key pairs, </a:t>
            </a:r>
            <a:r>
              <a:rPr lang="en-IE" b="0">
                <a:latin typeface="+mn-lt"/>
              </a:rPr>
              <a:t>custom domain</a:t>
            </a:r>
            <a:endParaRPr lang="en-DE" b="0">
              <a:latin typeface="+mn-lt"/>
              <a:cs typeface="Arial" panose="020B0604020202020204" pitchFamily="34" charset="0"/>
            </a:endParaRPr>
          </a:p>
          <a:p>
            <a:pPr marL="0" indent="0">
              <a:buNone/>
            </a:pPr>
            <a:r>
              <a:rPr lang="en-DE">
                <a:latin typeface="+mn-lt"/>
                <a:cs typeface="Arial" panose="020B0604020202020204" pitchFamily="34" charset="0"/>
              </a:rPr>
              <a:t>Runtime data</a:t>
            </a:r>
            <a:r>
              <a:rPr lang="en-DE" b="0">
                <a:latin typeface="+mn-lt"/>
                <a:cs typeface="Arial" panose="020B0604020202020204" pitchFamily="34" charset="0"/>
              </a:rPr>
              <a:t>: monitoring data</a:t>
            </a:r>
            <a:r>
              <a:rPr lang="en-US" b="0">
                <a:latin typeface="+mn-lt"/>
                <a:cs typeface="Arial" panose="020B0604020202020204" pitchFamily="34" charset="0"/>
              </a:rPr>
              <a:t>, </a:t>
            </a:r>
            <a:r>
              <a:rPr lang="en-DE" b="0">
                <a:latin typeface="+mn-lt"/>
                <a:cs typeface="Arial" panose="020B0604020202020204" pitchFamily="34" charset="0"/>
              </a:rPr>
              <a:t>JMS queues data</a:t>
            </a:r>
            <a:r>
              <a:rPr lang="en-US" b="0">
                <a:latin typeface="+mn-lt"/>
                <a:cs typeface="Arial" panose="020B0604020202020204" pitchFamily="34" charset="0"/>
              </a:rPr>
              <a:t>, </a:t>
            </a:r>
            <a:r>
              <a:rPr lang="en-DE" b="0">
                <a:latin typeface="+mn-lt"/>
                <a:cs typeface="Arial" panose="020B0604020202020204" pitchFamily="34" charset="0"/>
              </a:rPr>
              <a:t>tenant sizing</a:t>
            </a:r>
            <a:r>
              <a:rPr lang="en-US" b="0">
                <a:latin typeface="+mn-lt"/>
                <a:cs typeface="Arial" panose="020B0604020202020204" pitchFamily="34" charset="0"/>
              </a:rPr>
              <a:t>, </a:t>
            </a:r>
            <a:r>
              <a:rPr lang="en-DE" b="0">
                <a:latin typeface="+mn-lt"/>
                <a:cs typeface="Arial" panose="020B0604020202020204" pitchFamily="34" charset="0"/>
              </a:rPr>
              <a:t>message store</a:t>
            </a:r>
            <a:r>
              <a:rPr lang="en-US" b="0">
                <a:latin typeface="+mn-lt"/>
                <a:cs typeface="Arial" panose="020B0604020202020204" pitchFamily="34" charset="0"/>
              </a:rPr>
              <a:t>, </a:t>
            </a:r>
            <a:r>
              <a:rPr lang="en-DE" b="0">
                <a:latin typeface="+mn-lt"/>
                <a:cs typeface="Arial" panose="020B0604020202020204" pitchFamily="34" charset="0"/>
              </a:rPr>
              <a:t>partner directory</a:t>
            </a:r>
            <a:r>
              <a:rPr lang="en-US" b="0">
                <a:latin typeface="+mn-lt"/>
                <a:cs typeface="Arial" panose="020B0604020202020204" pitchFamily="34" charset="0"/>
              </a:rPr>
              <a:t>, </a:t>
            </a:r>
            <a:r>
              <a:rPr lang="en-IE" b="0">
                <a:latin typeface="+mn-lt"/>
              </a:rPr>
              <a:t>historical version of the </a:t>
            </a:r>
            <a:r>
              <a:rPr lang="en-IE" b="0" err="1">
                <a:latin typeface="+mn-lt"/>
              </a:rPr>
              <a:t>iflow</a:t>
            </a:r>
            <a:r>
              <a:rPr lang="en-IE" b="0">
                <a:latin typeface="+mn-lt"/>
              </a:rPr>
              <a:t>/packages, principle propagation, platform and application user migration, </a:t>
            </a:r>
            <a:endParaRPr lang="en-DE" b="0">
              <a:latin typeface="+mn-lt"/>
              <a:cs typeface="Arial" panose="020B0604020202020204" pitchFamily="34" charset="0"/>
            </a:endParaRPr>
          </a:p>
        </p:txBody>
      </p:sp>
      <p:sp>
        <p:nvSpPr>
          <p:cNvPr id="19" name="Rectangle 18">
            <a:extLst>
              <a:ext uri="{FF2B5EF4-FFF2-40B4-BE49-F238E27FC236}">
                <a16:creationId xmlns:a16="http://schemas.microsoft.com/office/drawing/2014/main" id="{B0C47194-E544-4813-8CE8-FD6FC865AE76}"/>
              </a:ext>
            </a:extLst>
          </p:cNvPr>
          <p:cNvSpPr/>
          <p:nvPr/>
        </p:nvSpPr>
        <p:spPr>
          <a:xfrm>
            <a:off x="10365314" y="6159448"/>
            <a:ext cx="1418609" cy="246157"/>
          </a:xfrm>
          <a:prstGeom prst="rect">
            <a:avLst/>
          </a:prstGeom>
        </p:spPr>
        <p:txBody>
          <a:bodyPr wrap="none">
            <a:spAutoFit/>
          </a:bodyPr>
          <a:lstStyle/>
          <a:p>
            <a:r>
              <a:rPr lang="en-US" sz="1000" i="1">
                <a:solidFill>
                  <a:schemeClr val="tx2"/>
                </a:solidFill>
                <a:latin typeface="+mn-lt"/>
                <a:cs typeface="Arial" panose="020B0604020202020204" pitchFamily="34" charset="0"/>
              </a:rPr>
              <a:t>* User action required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5457" y="504000"/>
            <a:ext cx="11183564" cy="677108"/>
          </a:xfrm>
        </p:spPr>
        <p:txBody>
          <a:bodyPr/>
          <a:lstStyle/>
          <a:p>
            <a:r>
              <a:rPr lang="en-IE" dirty="0">
                <a:solidFill>
                  <a:schemeClr val="tx2"/>
                </a:solidFill>
              </a:rPr>
              <a:t>SAP Cloud Integration Migration (Contd.)</a:t>
            </a:r>
            <a:br>
              <a:rPr lang="en-IE" dirty="0">
                <a:solidFill>
                  <a:schemeClr val="tx2"/>
                </a:solidFill>
              </a:rPr>
            </a:br>
            <a:r>
              <a:rPr lang="en-US" sz="2000" dirty="0">
                <a:latin typeface="Calibri"/>
                <a:cs typeface="Calibri"/>
              </a:rPr>
              <a:t>Additional Information</a:t>
            </a:r>
            <a:endParaRPr lang="en-US" dirty="0"/>
          </a:p>
        </p:txBody>
      </p:sp>
      <p:sp>
        <p:nvSpPr>
          <p:cNvPr id="17" name="Text Placeholder 3">
            <a:extLst>
              <a:ext uri="{FF2B5EF4-FFF2-40B4-BE49-F238E27FC236}">
                <a16:creationId xmlns:a16="http://schemas.microsoft.com/office/drawing/2014/main" id="{435CCD39-1689-2E46-840D-C687A3E47251}"/>
              </a:ext>
            </a:extLst>
          </p:cNvPr>
          <p:cNvSpPr txBox="1">
            <a:spLocks/>
          </p:cNvSpPr>
          <p:nvPr/>
        </p:nvSpPr>
        <p:spPr bwMode="black">
          <a:xfrm>
            <a:off x="505458" y="1213003"/>
            <a:ext cx="10949424" cy="5140237"/>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797" indent="-342797">
              <a:spcBef>
                <a:spcPts val="100"/>
              </a:spcBef>
              <a:buFont typeface="Arial" panose="020B0604020202020204" pitchFamily="34" charset="0"/>
              <a:buChar char="•"/>
            </a:pPr>
            <a:r>
              <a:rPr lang="en-GB" sz="1999" dirty="0"/>
              <a:t>Email for questions regarding BTP migrations: </a:t>
            </a:r>
            <a:r>
              <a:rPr lang="en-GB" sz="1999" dirty="0">
                <a:hlinkClick r:id="rId2"/>
              </a:rPr>
              <a:t>sap.btp.migration@sap.com</a:t>
            </a:r>
            <a:endParaRPr lang="en-GB" sz="1999" dirty="0"/>
          </a:p>
          <a:p>
            <a:pPr marL="342797" indent="-342797">
              <a:spcBef>
                <a:spcPts val="100"/>
              </a:spcBef>
              <a:buFont typeface="Arial" panose="020B0604020202020204" pitchFamily="34" charset="0"/>
              <a:buChar char="•"/>
            </a:pPr>
            <a:r>
              <a:rPr lang="en-GB" sz="1999" dirty="0"/>
              <a:t>BTP Migration Guides: </a:t>
            </a:r>
            <a:r>
              <a:rPr lang="en-GB" sz="1600" dirty="0">
                <a:hlinkClick r:id="rId3"/>
              </a:rPr>
              <a:t>https://help.sap.com/viewer/CP-Migration-Guide</a:t>
            </a:r>
            <a:endParaRPr lang="en-GB" sz="1600" dirty="0"/>
          </a:p>
          <a:p>
            <a:pPr marL="342797" indent="-342797">
              <a:spcBef>
                <a:spcPts val="100"/>
              </a:spcBef>
              <a:buFont typeface="Arial" panose="020B0604020202020204" pitchFamily="34" charset="0"/>
              <a:buChar char="•"/>
            </a:pPr>
            <a:r>
              <a:rPr lang="en-GB" sz="1999" dirty="0"/>
              <a:t>List of restrictions in Cloud Foundry: </a:t>
            </a:r>
            <a:r>
              <a:rPr lang="en-GB" sz="1600" dirty="0">
                <a:hlinkClick r:id="rId4"/>
              </a:rPr>
              <a:t>SAP Note 2752867</a:t>
            </a:r>
            <a:endParaRPr lang="en-US" sz="1600" dirty="0"/>
          </a:p>
          <a:p>
            <a:pPr marL="342797" indent="-342797">
              <a:spcBef>
                <a:spcPts val="100"/>
              </a:spcBef>
              <a:buFont typeface="Arial" panose="020B0604020202020204" pitchFamily="34" charset="0"/>
              <a:buChar char="•"/>
            </a:pPr>
            <a:r>
              <a:rPr lang="en-US" sz="1999" dirty="0"/>
              <a:t>SAP Cloud Platform Integration Suite Roadmap: </a:t>
            </a:r>
            <a:r>
              <a:rPr lang="en-GB" sz="1600" dirty="0">
                <a:hlinkClick r:id="rId5"/>
              </a:rPr>
              <a:t>link</a:t>
            </a:r>
            <a:endParaRPr lang="en-US" sz="1600" dirty="0"/>
          </a:p>
          <a:p>
            <a:pPr marL="342797" indent="-342797">
              <a:spcBef>
                <a:spcPts val="100"/>
              </a:spcBef>
              <a:buFont typeface="Arial" panose="020B0604020202020204" pitchFamily="34" charset="0"/>
              <a:buChar char="•"/>
            </a:pPr>
            <a:r>
              <a:rPr lang="en-GB" sz="1999" dirty="0"/>
              <a:t>How to setup a SAP CI tenant in Cloud Foundry:</a:t>
            </a:r>
            <a:r>
              <a:rPr lang="en-GB" sz="1799" dirty="0"/>
              <a:t> </a:t>
            </a:r>
            <a:r>
              <a:rPr lang="en-GB" sz="1600" dirty="0">
                <a:hlinkClick r:id="rId6"/>
              </a:rPr>
              <a:t>help.sap.com</a:t>
            </a:r>
            <a:r>
              <a:rPr lang="en-GB" sz="1600" dirty="0"/>
              <a:t>, </a:t>
            </a:r>
            <a:r>
              <a:rPr lang="en-GB" sz="1600" dirty="0">
                <a:hlinkClick r:id="rId7"/>
              </a:rPr>
              <a:t>T</a:t>
            </a:r>
            <a:r>
              <a:rPr lang="en-GB" sz="1600" dirty="0">
                <a:hlinkClick r:id="rId8"/>
              </a:rPr>
              <a:t>utorial</a:t>
            </a:r>
            <a:r>
              <a:rPr lang="en-GB" sz="1600" dirty="0"/>
              <a:t>, </a:t>
            </a:r>
            <a:r>
              <a:rPr lang="en-GB" sz="1600" dirty="0">
                <a:hlinkClick r:id="rId7"/>
              </a:rPr>
              <a:t>blog</a:t>
            </a:r>
            <a:endParaRPr lang="en-GB" sz="1600" dirty="0"/>
          </a:p>
          <a:p>
            <a:pPr marL="342797" indent="-342797">
              <a:spcBef>
                <a:spcPts val="100"/>
              </a:spcBef>
              <a:buFont typeface="Arial" panose="020B0604020202020204" pitchFamily="34" charset="0"/>
              <a:buChar char="•"/>
            </a:pPr>
            <a:r>
              <a:rPr lang="en-GB" sz="1999" dirty="0"/>
              <a:t>SAP CI Migration Tool : </a:t>
            </a:r>
            <a:r>
              <a:rPr lang="en-GB" sz="1600" dirty="0">
                <a:hlinkClick r:id="rId9"/>
              </a:rPr>
              <a:t>blog</a:t>
            </a:r>
            <a:r>
              <a:rPr lang="en-GB" sz="1600" dirty="0"/>
              <a:t>  </a:t>
            </a:r>
          </a:p>
          <a:p>
            <a:pPr marL="342797" indent="-342797">
              <a:spcBef>
                <a:spcPts val="100"/>
              </a:spcBef>
              <a:buFont typeface="Arial" panose="020B0604020202020204" pitchFamily="34" charset="0"/>
              <a:buChar char="•"/>
            </a:pPr>
            <a:r>
              <a:rPr lang="en-DE" sz="1999" dirty="0"/>
              <a:t>SAP Integration Suite Free Tier Tenant </a:t>
            </a:r>
            <a:r>
              <a:rPr lang="en-US" sz="1600" u="sng" dirty="0">
                <a:hlinkClick r:id="rId10" tooltip="https://blogs.sap.com/2021/11/17/sap-integration-suite-free-tier-is-now-available-on-sap-btp/"/>
              </a:rPr>
              <a:t>blog #1</a:t>
            </a:r>
            <a:r>
              <a:rPr lang="en-US" sz="1600" dirty="0"/>
              <a:t> </a:t>
            </a:r>
            <a:r>
              <a:rPr lang="en-US" sz="1600" u="sng" dirty="0">
                <a:hlinkClick r:id="rId11" tooltip="https://blogs.sap.com/2021/11/18/integration-suite-provisioning-and-upgrading-a-free-tier-tenant/"/>
              </a:rPr>
              <a:t>blog #2</a:t>
            </a:r>
            <a:endParaRPr lang="en-DE" sz="1600" dirty="0"/>
          </a:p>
          <a:p>
            <a:pPr marL="342797" indent="-342797">
              <a:spcBef>
                <a:spcPts val="100"/>
              </a:spcBef>
              <a:buFont typeface="Arial" panose="020B0604020202020204" pitchFamily="34" charset="0"/>
              <a:buChar char="•"/>
            </a:pPr>
            <a:r>
              <a:rPr lang="en-DE" sz="1999" dirty="0"/>
              <a:t>Authentication and Authorization setup in </a:t>
            </a:r>
            <a:r>
              <a:rPr lang="en-GB" sz="1999" dirty="0"/>
              <a:t>Cloud Foundry</a:t>
            </a:r>
            <a:r>
              <a:rPr lang="en-DE" sz="1999" dirty="0"/>
              <a:t>:</a:t>
            </a:r>
          </a:p>
          <a:p>
            <a:pPr lvl="3"/>
            <a:r>
              <a:rPr lang="en-GB" dirty="0"/>
              <a:t>Client Certificate Authentication setup: </a:t>
            </a:r>
            <a:r>
              <a:rPr lang="en-GB" u="sng" dirty="0">
                <a:hlinkClick r:id="rId12" tooltip="https://blogs.sap.com/2019/08/14/cloud-integration-on-cf-how-to-setup-secure-http-inbound-connection-with-client-certificates/"/>
              </a:rPr>
              <a:t>blog</a:t>
            </a:r>
            <a:r>
              <a:rPr lang="en-GB" dirty="0"/>
              <a:t>, </a:t>
            </a:r>
            <a:r>
              <a:rPr lang="en-GB" dirty="0">
                <a:hlinkClick r:id="rId13"/>
              </a:rPr>
              <a:t>link #1</a:t>
            </a:r>
            <a:r>
              <a:rPr lang="en-GB" dirty="0"/>
              <a:t>, </a:t>
            </a:r>
            <a:r>
              <a:rPr lang="en-GB" u="sng" dirty="0">
                <a:hlinkClick r:id="rId14" tooltip="https://help.sap.com/viewer/368c481cd6954bdfa5d0435479fd4eaf/Cloud/en-US/7f84d16aa42741efb08dc9875743e47c.html?q=Root%20Certificates%20Supported"/>
              </a:rPr>
              <a:t>link #2</a:t>
            </a:r>
            <a:endParaRPr lang="en-GB" u="sng" dirty="0"/>
          </a:p>
          <a:p>
            <a:pPr lvl="3"/>
            <a:r>
              <a:rPr lang="en-GB" dirty="0"/>
              <a:t>Information about SAP CI roles in CF:  </a:t>
            </a:r>
            <a:r>
              <a:rPr lang="en-GB" dirty="0">
                <a:hlinkClick r:id="rId15"/>
              </a:rPr>
              <a:t>link</a:t>
            </a:r>
            <a:endParaRPr lang="en-GB" dirty="0"/>
          </a:p>
          <a:p>
            <a:pPr marL="342797" indent="-342797">
              <a:spcBef>
                <a:spcPts val="100"/>
              </a:spcBef>
              <a:buFont typeface="Arial" panose="020B0604020202020204" pitchFamily="34" charset="0"/>
              <a:buChar char="•"/>
            </a:pPr>
            <a:r>
              <a:rPr lang="en-GB" sz="1999" dirty="0"/>
              <a:t>Cloud Foundry</a:t>
            </a:r>
            <a:r>
              <a:rPr lang="en-DE" sz="1999" dirty="0"/>
              <a:t> data centers:</a:t>
            </a:r>
          </a:p>
          <a:p>
            <a:pPr marL="522707" lvl="1" indent="-342797">
              <a:spcBef>
                <a:spcPts val="100"/>
              </a:spcBef>
              <a:buFont typeface="Arial" panose="020B0604020202020204" pitchFamily="34" charset="0"/>
              <a:buChar char="•"/>
            </a:pPr>
            <a:r>
              <a:rPr lang="en-GB" sz="1600" dirty="0"/>
              <a:t>CF Data Centres and their IP addresses: </a:t>
            </a:r>
            <a:r>
              <a:rPr lang="en-GB" sz="1600" dirty="0">
                <a:hlinkClick r:id="rId16"/>
              </a:rPr>
              <a:t>link</a:t>
            </a:r>
            <a:endParaRPr lang="en-DE" sz="2799" dirty="0"/>
          </a:p>
          <a:p>
            <a:pPr marL="522707" lvl="1" indent="-342797">
              <a:spcBef>
                <a:spcPts val="100"/>
              </a:spcBef>
              <a:buFont typeface="Arial" panose="020B0604020202020204" pitchFamily="34" charset="0"/>
              <a:buChar char="•"/>
            </a:pPr>
            <a:r>
              <a:rPr lang="en-GB" sz="1600" dirty="0"/>
              <a:t>Trusted CAs: </a:t>
            </a:r>
            <a:r>
              <a:rPr lang="en-GB" sz="1600" u="sng" dirty="0">
                <a:hlinkClick r:id="rId17" tooltip="https://help.sap.com/viewer/368c481cd6954bdfa5d0435479fd4eaf/Cloud/en-US/4509f605e83c4c939a91b81eb3a6cdea.html"/>
              </a:rPr>
              <a:t>link</a:t>
            </a:r>
            <a:endParaRPr lang="en-GB" sz="1600" u="sng"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EEFB-2C0E-75FA-F355-5FC051656E51}"/>
              </a:ext>
            </a:extLst>
          </p:cNvPr>
          <p:cNvSpPr>
            <a:spLocks noGrp="1"/>
          </p:cNvSpPr>
          <p:nvPr>
            <p:ph type="ctrTitle"/>
          </p:nvPr>
        </p:nvSpPr>
        <p:spPr/>
        <p:txBody>
          <a:bodyPr/>
          <a:lstStyle/>
          <a:p>
            <a:r>
              <a:rPr lang="en-US" sz="4350" dirty="0"/>
              <a:t>Transport </a:t>
            </a:r>
            <a:r>
              <a:rPr lang="en-US" sz="4350" dirty="0">
                <a:solidFill>
                  <a:schemeClr val="tx2"/>
                </a:solidFill>
              </a:rPr>
              <a:t>Management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8B2A0-B1F9-490E-A9E8-297CF91EF055}"/>
              </a:ext>
            </a:extLst>
          </p:cNvPr>
          <p:cNvSpPr>
            <a:spLocks noGrp="1"/>
          </p:cNvSpPr>
          <p:nvPr>
            <p:ph type="title"/>
          </p:nvPr>
        </p:nvSpPr>
        <p:spPr>
          <a:xfrm>
            <a:off x="508370" y="505523"/>
            <a:ext cx="11177741" cy="676756"/>
          </a:xfrm>
        </p:spPr>
        <p:txBody>
          <a:bodyPr/>
          <a:lstStyle/>
          <a:p>
            <a:r>
              <a:rPr lang="en-US" dirty="0">
                <a:solidFill>
                  <a:schemeClr val="tx2"/>
                </a:solidFill>
              </a:rPr>
              <a:t>Transport Management Service (Recommended)</a:t>
            </a:r>
            <a:br>
              <a:rPr lang="en-US" dirty="0">
                <a:solidFill>
                  <a:schemeClr val="accent1"/>
                </a:solidFill>
              </a:rPr>
            </a:br>
            <a:r>
              <a:rPr lang="en-US" sz="1998" dirty="0">
                <a:latin typeface="Calibri"/>
                <a:ea typeface="Calibri" panose="020F0502020204030204" pitchFamily="34" charset="0"/>
                <a:cs typeface="Calibri"/>
              </a:rPr>
              <a:t>Overview</a:t>
            </a:r>
            <a:endParaRPr lang="en-IE" dirty="0">
              <a:solidFill>
                <a:schemeClr val="accent1"/>
              </a:solidFill>
            </a:endParaRPr>
          </a:p>
        </p:txBody>
      </p:sp>
      <p:sp>
        <p:nvSpPr>
          <p:cNvPr id="4" name="Text Placeholder 3">
            <a:extLst>
              <a:ext uri="{FF2B5EF4-FFF2-40B4-BE49-F238E27FC236}">
                <a16:creationId xmlns:a16="http://schemas.microsoft.com/office/drawing/2014/main" id="{4083292C-3FE1-495D-8CFA-6561F28B80FD}"/>
              </a:ext>
            </a:extLst>
          </p:cNvPr>
          <p:cNvSpPr>
            <a:spLocks noGrp="1"/>
          </p:cNvSpPr>
          <p:nvPr>
            <p:ph type="body" sz="quarter" idx="10"/>
          </p:nvPr>
        </p:nvSpPr>
        <p:spPr>
          <a:xfrm>
            <a:off x="508371" y="1577895"/>
            <a:ext cx="10994322" cy="4774583"/>
          </a:xfrm>
        </p:spPr>
        <p:txBody>
          <a:bodyPr vert="horz" lIns="0" tIns="0" rIns="0" bIns="0" rtlCol="0" anchor="t">
            <a:normAutofit/>
          </a:bodyPr>
          <a:lstStyle/>
          <a:p>
            <a:pPr marL="456565" indent="-456565">
              <a:buClr>
                <a:schemeClr val="tx2"/>
              </a:buClr>
              <a:buFont typeface="Arial" panose="020B0604020202020204" pitchFamily="34" charset="0"/>
              <a:buChar char="•"/>
            </a:pPr>
            <a:r>
              <a:rPr lang="en-IE" sz="1900" dirty="0"/>
              <a:t>SAP Cloud Transport Management Service (TMS) manages application transport and content transport within a landscape on SAP BTP.</a:t>
            </a:r>
            <a:endParaRPr lang="en-IE" sz="1900" dirty="0">
              <a:cs typeface="Arial"/>
            </a:endParaRPr>
          </a:p>
          <a:p>
            <a:pPr marL="456565" indent="-456565">
              <a:buClr>
                <a:schemeClr val="tx2"/>
              </a:buClr>
              <a:buFont typeface="Arial" panose="020B0604020202020204" pitchFamily="34" charset="0"/>
              <a:buChar char="•"/>
            </a:pPr>
            <a:r>
              <a:rPr lang="en-IE" sz="1900" dirty="0"/>
              <a:t>Completely cloud based.</a:t>
            </a:r>
            <a:endParaRPr lang="en-IE" sz="1900" dirty="0">
              <a:cs typeface="Arial"/>
            </a:endParaRPr>
          </a:p>
          <a:p>
            <a:pPr marL="456565" indent="-456565">
              <a:buClr>
                <a:schemeClr val="tx2"/>
              </a:buClr>
              <a:buFont typeface="Arial" panose="020B0604020202020204" pitchFamily="34" charset="0"/>
              <a:buChar char="•"/>
            </a:pPr>
            <a:r>
              <a:rPr lang="en-IE" sz="1900" dirty="0"/>
              <a:t>Flexible tool to transport various types of content e.g. MTA, XS, .zip files.</a:t>
            </a:r>
            <a:endParaRPr lang="en-IE" sz="1900" dirty="0">
              <a:cs typeface="Arial"/>
            </a:endParaRPr>
          </a:p>
          <a:p>
            <a:pPr marL="456565" indent="-456565">
              <a:buClr>
                <a:schemeClr val="tx2"/>
              </a:buClr>
              <a:buFont typeface="Arial" panose="020B0604020202020204" pitchFamily="34" charset="0"/>
              <a:buChar char="•"/>
            </a:pPr>
            <a:r>
              <a:rPr lang="en-IE" sz="1900" dirty="0"/>
              <a:t>This is subscription based so once entitlements are in place, this can be searched and subscribed. </a:t>
            </a:r>
            <a:endParaRPr lang="en-IE" sz="1900" dirty="0">
              <a:cs typeface="Arial"/>
            </a:endParaRPr>
          </a:p>
          <a:p>
            <a:pPr marL="456565" indent="-456565">
              <a:buClr>
                <a:schemeClr val="tx2"/>
              </a:buClr>
              <a:buFont typeface="Arial" panose="020B0604020202020204" pitchFamily="34" charset="0"/>
              <a:buChar char="•"/>
            </a:pPr>
            <a:r>
              <a:rPr lang="en-IE" sz="1950" dirty="0"/>
              <a:t>The TMS is used by configuring:</a:t>
            </a:r>
            <a:endParaRPr lang="en-IE" sz="1950" dirty="0">
              <a:cs typeface="Arial"/>
            </a:endParaRPr>
          </a:p>
          <a:p>
            <a:pPr marL="636270" lvl="1" indent="-456565">
              <a:buClr>
                <a:schemeClr val="tx2"/>
              </a:buClr>
            </a:pPr>
            <a:r>
              <a:rPr lang="en-IE" sz="1750" b="1" dirty="0"/>
              <a:t>Transport Destination: </a:t>
            </a:r>
            <a:r>
              <a:rPr lang="en-IE" sz="1750" dirty="0"/>
              <a:t>Used to address and manage destinations mapped in Multi-Cloud&gt; Destinations</a:t>
            </a:r>
            <a:endParaRPr lang="en-IE" sz="1750" b="1" dirty="0">
              <a:cs typeface="Arial"/>
            </a:endParaRPr>
          </a:p>
          <a:p>
            <a:pPr marL="636270" lvl="1" indent="-456565">
              <a:buClr>
                <a:schemeClr val="tx2"/>
              </a:buClr>
            </a:pPr>
            <a:r>
              <a:rPr lang="en-IE" sz="1750" b="1" dirty="0"/>
              <a:t>Transport Node: </a:t>
            </a:r>
            <a:r>
              <a:rPr lang="en-IE" sz="1750" dirty="0"/>
              <a:t>Represent endpoint on source/target, e.g. Multi-Cloud subaccount.</a:t>
            </a:r>
            <a:endParaRPr lang="en-IE" sz="1750" b="1" dirty="0">
              <a:cs typeface="Arial"/>
            </a:endParaRPr>
          </a:p>
          <a:p>
            <a:pPr marL="636270" lvl="1" indent="-456565">
              <a:buClr>
                <a:schemeClr val="tx2"/>
              </a:buClr>
            </a:pPr>
            <a:r>
              <a:rPr lang="en-IE" sz="1750" b="1" dirty="0"/>
              <a:t>Transport Route:</a:t>
            </a:r>
            <a:r>
              <a:rPr lang="en-IE" sz="1750" dirty="0"/>
              <a:t> Used to connect transport nodes.</a:t>
            </a:r>
            <a:endParaRPr lang="en-IE" sz="1750" dirty="0">
              <a:cs typeface="Arial"/>
            </a:endParaRPr>
          </a:p>
          <a:p>
            <a:pPr marL="179070" lvl="1" indent="0">
              <a:buNone/>
            </a:pPr>
            <a:endParaRPr lang="en-IE" dirty="0">
              <a:cs typeface="Arial"/>
            </a:endParaRPr>
          </a:p>
          <a:p>
            <a:pPr marL="179070" lvl="1" indent="0">
              <a:buNone/>
            </a:pPr>
            <a:r>
              <a:rPr lang="en-IE" sz="1700" dirty="0"/>
              <a:t>You then use the </a:t>
            </a:r>
            <a:r>
              <a:rPr lang="en-IE" sz="1700" b="1" dirty="0"/>
              <a:t>Import Queue </a:t>
            </a:r>
            <a:r>
              <a:rPr lang="en-IE" sz="1700" dirty="0"/>
              <a:t> which has the file to be transferred and can schedule the movement between transport nodes. For more information on this, please see this </a:t>
            </a:r>
            <a:r>
              <a:rPr lang="en-IE" sz="1700" dirty="0">
                <a:hlinkClick r:id="rId2"/>
              </a:rPr>
              <a:t>guide</a:t>
            </a:r>
            <a:r>
              <a:rPr lang="en-IE" sz="1700" dirty="0"/>
              <a:t>.</a:t>
            </a:r>
            <a:endParaRPr lang="en-IE" sz="1700" dirty="0">
              <a:cs typeface="Arial"/>
            </a:endParaRPr>
          </a:p>
          <a:p>
            <a:pPr marL="179070" lvl="1" indent="0">
              <a:buNone/>
            </a:pPr>
            <a:endParaRPr lang="en-IE" sz="1748" dirty="0">
              <a:cs typeface="Arial"/>
            </a:endParaRPr>
          </a:p>
          <a:p>
            <a:endParaRPr lang="en-IE" b="0" dirty="0">
              <a:cs typeface="Arial"/>
            </a:endParaRPr>
          </a:p>
          <a:p>
            <a:endParaRPr lang="en-IE" dirty="0"/>
          </a:p>
          <a:p>
            <a:pPr marL="456565" indent="-456565">
              <a:buFont typeface="+mj-lt"/>
              <a:buAutoNum type="arabicPeriod" startAt="5"/>
            </a:pPr>
            <a:endParaRPr lang="en-IE" b="0" dirty="0">
              <a:cs typeface="Arial"/>
            </a:endParaRPr>
          </a:p>
          <a:p>
            <a:pPr marL="456565" indent="-456565">
              <a:buFont typeface="+mj-lt"/>
              <a:buAutoNum type="arabicPeriod" startAt="5"/>
            </a:pPr>
            <a:endParaRPr lang="en-IE" b="0" dirty="0">
              <a:cs typeface="Arial"/>
            </a:endParaRPr>
          </a:p>
          <a:p>
            <a:endParaRPr lang="en-IE" dirty="0"/>
          </a:p>
          <a:p>
            <a:endParaRPr lang="en-IE" dirty="0"/>
          </a:p>
          <a:p>
            <a:endParaRPr lang="en-IE"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1BB0-385A-37F8-9C9F-8084CFE67421}"/>
              </a:ext>
            </a:extLst>
          </p:cNvPr>
          <p:cNvSpPr>
            <a:spLocks noGrp="1"/>
          </p:cNvSpPr>
          <p:nvPr>
            <p:ph type="ctrTitle"/>
          </p:nvPr>
        </p:nvSpPr>
        <p:spPr/>
        <p:txBody>
          <a:bodyPr/>
          <a:lstStyle/>
          <a:p>
            <a:r>
              <a:rPr lang="en-US" sz="4350" dirty="0"/>
              <a:t>Subaccount </a:t>
            </a:r>
            <a:r>
              <a:rPr lang="en-US" sz="4350" dirty="0">
                <a:solidFill>
                  <a:schemeClr val="tx2"/>
                </a:solidFill>
              </a:rPr>
              <a:t>Deletion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7BA451-3FAF-432E-939A-0C6468078B34}"/>
              </a:ext>
            </a:extLst>
          </p:cNvPr>
          <p:cNvSpPr>
            <a:spLocks noGrp="1"/>
          </p:cNvSpPr>
          <p:nvPr>
            <p:ph type="body" sz="quarter" idx="10"/>
          </p:nvPr>
        </p:nvSpPr>
        <p:spPr>
          <a:xfrm>
            <a:off x="396768" y="1310743"/>
            <a:ext cx="6864310" cy="5040973"/>
          </a:xfrm>
        </p:spPr>
        <p:txBody>
          <a:bodyPr vert="horz" lIns="0" tIns="0" rIns="0" bIns="0" rtlCol="0" anchor="t">
            <a:normAutofit fontScale="70000" lnSpcReduction="20000"/>
          </a:bodyPr>
          <a:lstStyle/>
          <a:p>
            <a:pPr marL="285115" indent="-285115" algn="just" defTabSz="913852" fontAlgn="base">
              <a:defRPr/>
            </a:pPr>
            <a:r>
              <a:rPr lang="en-US" sz="2150" b="1" dirty="0">
                <a:solidFill>
                  <a:srgbClr val="000000"/>
                </a:solidFill>
              </a:rPr>
              <a:t>Feature Set B – </a:t>
            </a:r>
            <a:r>
              <a:rPr lang="en-US" sz="2150" b="1" dirty="0">
                <a:solidFill>
                  <a:srgbClr val="000000"/>
                </a:solidFill>
                <a:hlinkClick r:id="rId2"/>
              </a:rPr>
              <a:t>SAP Help</a:t>
            </a:r>
            <a:endParaRPr lang="en-US" sz="2150" b="1" dirty="0">
              <a:solidFill>
                <a:srgbClr val="000000"/>
              </a:solidFill>
              <a:cs typeface="Arial"/>
            </a:endParaRPr>
          </a:p>
          <a:p>
            <a:pPr marL="521970" lvl="1" indent="-342265" algn="just" defTabSz="913852" fontAlgn="base">
              <a:buClr>
                <a:schemeClr val="tx2"/>
              </a:buClr>
              <a:buFont typeface="+mj-lt"/>
              <a:buAutoNum type="arabicPeriod"/>
              <a:defRPr/>
            </a:pPr>
            <a:r>
              <a:rPr lang="en-US" sz="1850" dirty="0">
                <a:solidFill>
                  <a:srgbClr val="000000"/>
                </a:solidFill>
              </a:rPr>
              <a:t>In the cockpit, go to the Account Explorer page of your global account.</a:t>
            </a:r>
            <a:endParaRPr lang="en-US" sz="1850" dirty="0">
              <a:solidFill>
                <a:srgbClr val="000000"/>
              </a:solidFill>
              <a:cs typeface="Arial" panose="020B0604020202020204" pitchFamily="34" charset="0"/>
            </a:endParaRPr>
          </a:p>
          <a:p>
            <a:pPr marL="521970" lvl="1" indent="-342265" algn="just" defTabSz="913852" fontAlgn="base">
              <a:buClr>
                <a:schemeClr val="tx2"/>
              </a:buClr>
              <a:buFont typeface="+mj-lt"/>
              <a:buAutoNum type="arabicPeriod"/>
              <a:defRPr/>
            </a:pPr>
            <a:r>
              <a:rPr lang="en-US" sz="1850" dirty="0">
                <a:solidFill>
                  <a:srgbClr val="000000"/>
                </a:solidFill>
              </a:rPr>
              <a:t>In the account hierarchy, locate the subaccount that you want to delete.</a:t>
            </a:r>
            <a:endParaRPr lang="en-US" sz="1850" dirty="0">
              <a:solidFill>
                <a:srgbClr val="000000"/>
              </a:solidFill>
              <a:cs typeface="Arial" panose="020B0604020202020204" pitchFamily="34" charset="0"/>
            </a:endParaRPr>
          </a:p>
          <a:p>
            <a:pPr marL="521970" lvl="1" indent="-342265" algn="just" defTabSz="913852" fontAlgn="base">
              <a:buClr>
                <a:schemeClr val="tx2"/>
              </a:buClr>
              <a:buFont typeface="+mj-lt"/>
              <a:buAutoNum type="arabicPeriod"/>
              <a:defRPr/>
            </a:pPr>
            <a:r>
              <a:rPr lang="en-US" sz="1850" dirty="0">
                <a:solidFill>
                  <a:srgbClr val="000000"/>
                </a:solidFill>
              </a:rPr>
              <a:t>In the Actions context menu of the subaccount, choose Delete.</a:t>
            </a:r>
            <a:endParaRPr lang="en-US" sz="1850" dirty="0">
              <a:solidFill>
                <a:schemeClr val="tx1">
                  <a:lumMod val="75000"/>
                  <a:lumOff val="25000"/>
                </a:schemeClr>
              </a:solidFill>
              <a:cs typeface="Arial" panose="020B0604020202020204" pitchFamily="34" charset="0"/>
            </a:endParaRPr>
          </a:p>
          <a:p>
            <a:pPr marL="521970" lvl="1" indent="-342265" algn="just" defTabSz="913852" fontAlgn="base">
              <a:buClr>
                <a:schemeClr val="tx2"/>
              </a:buClr>
              <a:buFont typeface="+mj-lt"/>
              <a:buAutoNum type="arabicPeriod"/>
              <a:defRPr/>
            </a:pPr>
            <a:r>
              <a:rPr lang="en-US" sz="1850" dirty="0">
                <a:solidFill>
                  <a:schemeClr val="tx1">
                    <a:lumMod val="75000"/>
                    <a:lumOff val="25000"/>
                  </a:schemeClr>
                </a:solidFill>
              </a:rPr>
              <a:t>Once you've a checked that it is safe to permanently remove the subaccount and its data, if such data exists, then you can approve the deletion operation in the </a:t>
            </a:r>
            <a:r>
              <a:rPr lang="en-US" sz="1850" b="1" dirty="0">
                <a:solidFill>
                  <a:schemeClr val="tx1">
                    <a:lumMod val="75000"/>
                    <a:lumOff val="25000"/>
                  </a:schemeClr>
                </a:solidFill>
              </a:rPr>
              <a:t>Delete Subaccount with Content</a:t>
            </a:r>
            <a:r>
              <a:rPr lang="en-US" sz="1850" dirty="0">
                <a:solidFill>
                  <a:schemeClr val="tx1">
                    <a:lumMod val="75000"/>
                    <a:lumOff val="25000"/>
                  </a:schemeClr>
                </a:solidFill>
              </a:rPr>
              <a:t> dialog box.</a:t>
            </a:r>
            <a:endParaRPr lang="en-US" sz="1850" dirty="0">
              <a:solidFill>
                <a:schemeClr val="tx1">
                  <a:lumMod val="75000"/>
                  <a:lumOff val="25000"/>
                </a:schemeClr>
              </a:solidFill>
              <a:cs typeface="Arial"/>
            </a:endParaRPr>
          </a:p>
          <a:p>
            <a:pPr marL="521970" lvl="1" indent="-342265" algn="just" defTabSz="913852" fontAlgn="base">
              <a:buClr>
                <a:schemeClr val="tx2"/>
              </a:buClr>
              <a:buFont typeface="+mj-lt"/>
              <a:buAutoNum type="arabicPeriod"/>
              <a:defRPr/>
            </a:pPr>
            <a:r>
              <a:rPr lang="en-US" sz="1950" dirty="0">
                <a:solidFill>
                  <a:srgbClr val="333333"/>
                </a:solidFill>
                <a:latin typeface="Arial"/>
                <a:cs typeface="Arial"/>
              </a:rPr>
              <a:t>If the subaccount contains data, then you're also given the option to use the </a:t>
            </a:r>
            <a:r>
              <a:rPr lang="en-US" sz="1950" b="1" dirty="0">
                <a:solidFill>
                  <a:srgbClr val="333333"/>
                </a:solidFill>
                <a:latin typeface="Arial"/>
                <a:cs typeface="Arial"/>
              </a:rPr>
              <a:t>force-delete</a:t>
            </a:r>
            <a:r>
              <a:rPr lang="en-US" sz="1950" dirty="0">
                <a:solidFill>
                  <a:srgbClr val="333333"/>
                </a:solidFill>
                <a:latin typeface="Arial"/>
                <a:cs typeface="Arial"/>
              </a:rPr>
              <a:t> option, which deletes the subaccount and all its data for you.</a:t>
            </a:r>
            <a:r>
              <a:rPr lang="en-US" sz="1850" dirty="0">
                <a:solidFill>
                  <a:srgbClr val="333333"/>
                </a:solidFill>
              </a:rPr>
              <a:t> </a:t>
            </a:r>
            <a:endParaRPr lang="en-US" sz="1850" dirty="0">
              <a:solidFill>
                <a:srgbClr val="333333"/>
              </a:solidFill>
              <a:cs typeface="Arial"/>
            </a:endParaRPr>
          </a:p>
          <a:p>
            <a:pPr marL="179070" lvl="1" indent="0" algn="just" defTabSz="913852" fontAlgn="base">
              <a:buClr>
                <a:schemeClr val="tx2"/>
              </a:buClr>
              <a:buNone/>
              <a:defRPr/>
            </a:pPr>
            <a:r>
              <a:rPr lang="en-US" sz="1850" dirty="0">
                <a:solidFill>
                  <a:srgbClr val="FF0000"/>
                </a:solidFill>
              </a:rPr>
              <a:t>NOTE:</a:t>
            </a:r>
            <a:r>
              <a:rPr lang="en-US" sz="1850" dirty="0">
                <a:solidFill>
                  <a:schemeClr val="tx1">
                    <a:lumMod val="75000"/>
                    <a:lumOff val="25000"/>
                  </a:schemeClr>
                </a:solidFill>
              </a:rPr>
              <a:t> </a:t>
            </a:r>
            <a:r>
              <a:rPr lang="en-US" sz="1950" dirty="0">
                <a:solidFill>
                  <a:srgbClr val="333333"/>
                </a:solidFill>
                <a:latin typeface="Arial"/>
                <a:cs typeface="Arial"/>
              </a:rPr>
              <a:t>It is your responsibility to confirm that the subaccount is safe to delete before using the force-delete option. If you cannot check the content of the subaccount, you can get the subaccount reviewed by other qualified members of your organization</a:t>
            </a:r>
            <a:r>
              <a:rPr lang="en-US" sz="1950" dirty="0">
                <a:solidFill>
                  <a:srgbClr val="333333"/>
                </a:solidFill>
                <a:latin typeface="72"/>
              </a:rPr>
              <a:t>.</a:t>
            </a:r>
            <a:endParaRPr lang="en-US" sz="1950" dirty="0">
              <a:solidFill>
                <a:srgbClr val="000000"/>
              </a:solidFill>
              <a:latin typeface="72"/>
              <a:cs typeface="Arial"/>
            </a:endParaRPr>
          </a:p>
          <a:p>
            <a:pPr marL="285115" lvl="1" indent="-285115" algn="just" defTabSz="913852" fontAlgn="base">
              <a:buClr>
                <a:schemeClr val="tx2"/>
              </a:buClr>
              <a:buNone/>
              <a:defRPr/>
            </a:pPr>
            <a:endParaRPr lang="en-US" sz="1899" dirty="0">
              <a:solidFill>
                <a:srgbClr val="000000"/>
              </a:solidFill>
              <a:cs typeface="Arial" panose="020B0604020202020204" pitchFamily="34" charset="0"/>
            </a:endParaRPr>
          </a:p>
          <a:p>
            <a:pPr marL="285115" indent="-285115" algn="just" defTabSz="913852" fontAlgn="base">
              <a:buClr>
                <a:schemeClr val="tx2"/>
              </a:buClr>
              <a:defRPr/>
            </a:pPr>
            <a:r>
              <a:rPr lang="en-US" sz="2199" b="1" dirty="0">
                <a:solidFill>
                  <a:srgbClr val="000000"/>
                </a:solidFill>
              </a:rPr>
              <a:t>Feature Set A - </a:t>
            </a:r>
            <a:r>
              <a:rPr lang="en-US" sz="2199" b="1" dirty="0">
                <a:solidFill>
                  <a:srgbClr val="000000"/>
                </a:solidFill>
                <a:hlinkClick r:id="rId2"/>
              </a:rPr>
              <a:t>SAP Help</a:t>
            </a:r>
            <a:endParaRPr lang="en-US" sz="2199" b="1" dirty="0">
              <a:solidFill>
                <a:srgbClr val="000000"/>
              </a:solidFill>
              <a:cs typeface="Arial"/>
            </a:endParaRPr>
          </a:p>
          <a:p>
            <a:pPr marL="521970" lvl="1" indent="-342265" algn="just" defTabSz="913852" fontAlgn="base">
              <a:buClr>
                <a:schemeClr val="tx2"/>
              </a:buClr>
              <a:buFont typeface="+mj-lt"/>
              <a:buAutoNum type="arabicPeriod"/>
              <a:defRPr/>
            </a:pPr>
            <a:r>
              <a:rPr lang="en-US" sz="1899" dirty="0">
                <a:solidFill>
                  <a:srgbClr val="000000"/>
                </a:solidFill>
                <a:cs typeface="Arial"/>
              </a:rPr>
              <a:t>In the cockpit, navigate into the subaccount that you want to delete.</a:t>
            </a:r>
          </a:p>
          <a:p>
            <a:pPr marL="521970" lvl="1" indent="-342265" algn="just" defTabSz="913852">
              <a:buClr>
                <a:schemeClr val="tx2"/>
              </a:buClr>
              <a:buAutoNum type="arabicPeriod"/>
              <a:defRPr/>
            </a:pPr>
            <a:r>
              <a:rPr lang="en-US" sz="1899" dirty="0">
                <a:solidFill>
                  <a:srgbClr val="000000"/>
                </a:solidFill>
                <a:cs typeface="Arial"/>
              </a:rPr>
              <a:t>Choose Delete Subaccount and confirm the operation.</a:t>
            </a:r>
            <a:endParaRPr lang="en-US" sz="1899" dirty="0">
              <a:solidFill>
                <a:srgbClr val="000000"/>
              </a:solidFill>
              <a:cs typeface="Arial" panose="020B0604020202020204" pitchFamily="34" charset="0"/>
            </a:endParaRPr>
          </a:p>
          <a:p>
            <a:pPr marL="742315" lvl="1" indent="-285115" algn="just" defTabSz="913852" fontAlgn="base">
              <a:buClr>
                <a:schemeClr val="tx2"/>
              </a:buClr>
              <a:defRPr/>
            </a:pPr>
            <a:endParaRPr lang="en-US" sz="1899" dirty="0">
              <a:solidFill>
                <a:srgbClr val="000000"/>
              </a:solidFill>
              <a:cs typeface="Arial" panose="020B0604020202020204" pitchFamily="34" charset="0"/>
            </a:endParaRPr>
          </a:p>
          <a:p>
            <a:pPr marL="742315" lvl="1" indent="-285115" algn="just" defTabSz="913852" fontAlgn="base">
              <a:buClr>
                <a:schemeClr val="tx2"/>
              </a:buClr>
              <a:defRPr/>
            </a:pPr>
            <a:r>
              <a:rPr lang="en-US" sz="1899" dirty="0">
                <a:cs typeface="Arial"/>
              </a:rPr>
              <a:t>For more Information on Deletion of subaccount, follow the link </a:t>
            </a:r>
            <a:r>
              <a:rPr lang="en-US" sz="1899" dirty="0">
                <a:cs typeface="Arial"/>
                <a:hlinkClick r:id="rId3"/>
              </a:rPr>
              <a:t>here</a:t>
            </a:r>
            <a:r>
              <a:rPr lang="en-US" sz="1899" dirty="0">
                <a:cs typeface="Arial"/>
              </a:rPr>
              <a:t>.</a:t>
            </a:r>
          </a:p>
          <a:p>
            <a:pPr marL="742315" lvl="1" indent="-285115" algn="just" defTabSz="913852">
              <a:buClr>
                <a:schemeClr val="tx2"/>
              </a:buClr>
              <a:defRPr/>
            </a:pPr>
            <a:r>
              <a:rPr lang="en-US" sz="1899" dirty="0">
                <a:cs typeface="Arial"/>
                <a:hlinkClick r:id="rId4"/>
              </a:rPr>
              <a:t>Removal of Custom domain</a:t>
            </a:r>
            <a:r>
              <a:rPr lang="en-US" sz="1899" dirty="0">
                <a:cs typeface="Arial"/>
              </a:rPr>
              <a:t>.	</a:t>
            </a:r>
          </a:p>
          <a:p>
            <a:pPr marL="742315" lvl="1" indent="-285115" algn="just" defTabSz="913852">
              <a:buClr>
                <a:schemeClr val="tx2"/>
              </a:buClr>
              <a:defRPr/>
            </a:pPr>
            <a:r>
              <a:rPr lang="en-US" sz="1899" dirty="0">
                <a:cs typeface="Arial"/>
              </a:rPr>
              <a:t>Removal of subaccount by </a:t>
            </a:r>
            <a:r>
              <a:rPr lang="en-US" sz="1899" dirty="0">
                <a:cs typeface="Arial"/>
                <a:hlinkClick r:id="rId5"/>
              </a:rPr>
              <a:t>CLI.</a:t>
            </a:r>
            <a:endParaRPr lang="en-US" sz="1899" dirty="0">
              <a:cs typeface="Arial"/>
            </a:endParaRPr>
          </a:p>
        </p:txBody>
      </p:sp>
      <p:sp>
        <p:nvSpPr>
          <p:cNvPr id="3" name="Title 2">
            <a:extLst>
              <a:ext uri="{FF2B5EF4-FFF2-40B4-BE49-F238E27FC236}">
                <a16:creationId xmlns:a16="http://schemas.microsoft.com/office/drawing/2014/main" id="{4C7ECE38-CA06-483F-AFC0-32647942E9E1}"/>
              </a:ext>
            </a:extLst>
          </p:cNvPr>
          <p:cNvSpPr>
            <a:spLocks noGrp="1"/>
          </p:cNvSpPr>
          <p:nvPr>
            <p:ph type="title"/>
          </p:nvPr>
        </p:nvSpPr>
        <p:spPr>
          <a:xfrm>
            <a:off x="509827" y="506285"/>
            <a:ext cx="11174831" cy="361637"/>
          </a:xfrm>
        </p:spPr>
        <p:txBody>
          <a:bodyPr/>
          <a:lstStyle/>
          <a:p>
            <a:r>
              <a:rPr lang="en-US" sz="2350" dirty="0">
                <a:solidFill>
                  <a:schemeClr val="tx2"/>
                </a:solidFill>
              </a:rPr>
              <a:t>SAP BTP Capabilities – Deletion </a:t>
            </a:r>
            <a:r>
              <a:rPr lang="en-US" sz="2350">
                <a:solidFill>
                  <a:schemeClr val="tx2"/>
                </a:solidFill>
              </a:rPr>
              <a:t>of Subaccount</a:t>
            </a:r>
            <a:endParaRPr lang="en-US" sz="1997" dirty="0">
              <a:solidFill>
                <a:schemeClr val="accent3"/>
              </a:solidFill>
              <a:latin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1C36987E-766D-4502-A9DC-C56DC9EE3ADE}"/>
              </a:ext>
            </a:extLst>
          </p:cNvPr>
          <p:cNvCxnSpPr>
            <a:cxnSpLocks/>
          </p:cNvCxnSpPr>
          <p:nvPr/>
        </p:nvCxnSpPr>
        <p:spPr>
          <a:xfrm>
            <a:off x="7436704" y="1182866"/>
            <a:ext cx="0" cy="5212481"/>
          </a:xfrm>
          <a:prstGeom prst="line">
            <a:avLst/>
          </a:prstGeom>
          <a:ln w="25400" cap="flat" cmpd="sng" algn="ctr">
            <a:solidFill>
              <a:srgbClr val="0070C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4" descr="Picture 4.jpg"/>
          <p:cNvPicPr>
            <a:picLocks noChangeAspect="1"/>
          </p:cNvPicPr>
          <p:nvPr/>
        </p:nvPicPr>
        <p:blipFill>
          <a:blip r:embed="rId6"/>
          <a:stretch>
            <a:fillRect/>
          </a:stretch>
        </p:blipFill>
        <p:spPr>
          <a:xfrm>
            <a:off x="8992077" y="710205"/>
            <a:ext cx="1137208" cy="1142089"/>
          </a:xfrm>
          <a:prstGeom prst="rect">
            <a:avLst/>
          </a:prstGeom>
        </p:spPr>
      </p:pic>
      <p:sp>
        <p:nvSpPr>
          <p:cNvPr id="9" name="TextBox 8">
            <a:extLst>
              <a:ext uri="{FF2B5EF4-FFF2-40B4-BE49-F238E27FC236}">
                <a16:creationId xmlns:a16="http://schemas.microsoft.com/office/drawing/2014/main" id="{21FD28AF-BDA3-4382-9C70-BB09F3742A21}"/>
              </a:ext>
            </a:extLst>
          </p:cNvPr>
          <p:cNvSpPr txBox="1"/>
          <p:nvPr/>
        </p:nvSpPr>
        <p:spPr>
          <a:xfrm>
            <a:off x="7612332" y="1928745"/>
            <a:ext cx="4450939" cy="3507740"/>
          </a:xfrm>
          <a:prstGeom prst="rect">
            <a:avLst/>
          </a:prstGeom>
          <a:noFill/>
        </p:spPr>
        <p:txBody>
          <a:bodyPr wrap="square" lIns="0" tIns="0" rIns="0" bIns="0" rtlCol="0" anchor="t">
            <a:spAutoFit/>
          </a:bodyPr>
          <a:lstStyle/>
          <a:p>
            <a:pPr marL="285115" marR="0" lvl="0" indent="-285115" algn="just" defTabSz="913852" rtl="0" eaLnBrk="1" fontAlgn="base" latinLnBrk="0" hangingPunct="1">
              <a:lnSpc>
                <a:spcPct val="100000"/>
              </a:lnSpc>
              <a:spcBef>
                <a:spcPts val="0"/>
              </a:spcBef>
              <a:spcAft>
                <a:spcPts val="0"/>
              </a:spcAft>
              <a:buClr>
                <a:srgbClr val="F0AB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Prerequisites (Feature Set B)</a:t>
            </a:r>
            <a:endParaRPr kumimoji="0" lang="en-US" sz="1600" b="0" i="0" u="none" strike="noStrike" kern="1200" cap="none" spc="0" normalizeH="0" baseline="0" noProof="0">
              <a:ln>
                <a:noFill/>
              </a:ln>
              <a:solidFill>
                <a:srgbClr val="000000"/>
              </a:solidFill>
              <a:effectLst/>
              <a:uLnTx/>
              <a:uFillTx/>
              <a:latin typeface="Arial"/>
              <a:ea typeface="+mn-ea"/>
              <a:cs typeface="Arial"/>
            </a:endParaRP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lumMod val="75000"/>
                    <a:lumOff val="25000"/>
                  </a:srgbClr>
                </a:solidFill>
                <a:effectLst/>
                <a:uLnTx/>
                <a:uFillTx/>
                <a:latin typeface="Arial"/>
                <a:ea typeface="+mn-ea"/>
                <a:cs typeface="+mn-cs"/>
              </a:rPr>
              <a:t>Global Account Administrator role</a:t>
            </a:r>
            <a:endParaRPr kumimoji="0" lang="en-US" sz="1400" b="0" i="0" u="none" strike="noStrike" kern="1200" cap="none" spc="0" normalizeH="0" baseline="0" noProof="0">
              <a:ln>
                <a:noFill/>
              </a:ln>
              <a:solidFill>
                <a:srgbClr val="000000">
                  <a:lumMod val="75000"/>
                  <a:lumOff val="25000"/>
                </a:srgbClr>
              </a:solidFill>
              <a:effectLst/>
              <a:uLnTx/>
              <a:uFillTx/>
              <a:latin typeface="Arial"/>
              <a:ea typeface="+mn-ea"/>
              <a:cs typeface="Arial"/>
            </a:endParaRP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Arial Unicode MS"/>
                <a:cs typeface="Arial Unicode MS"/>
              </a:rPr>
              <a:t>Any unused custom domain and corresponding </a:t>
            </a:r>
            <a:r>
              <a:rPr kumimoji="0" lang="en-US" sz="1400" b="0" i="0" u="none" strike="noStrike" kern="1200" cap="none" spc="0" normalizeH="0" baseline="0" noProof="0">
                <a:ln>
                  <a:noFill/>
                </a:ln>
                <a:solidFill>
                  <a:srgbClr val="000000">
                    <a:lumMod val="75000"/>
                    <a:lumOff val="25000"/>
                  </a:srgbClr>
                </a:solidFill>
                <a:effectLst/>
                <a:uLnTx/>
                <a:uFillTx/>
                <a:latin typeface="Arial"/>
                <a:ea typeface="+mn-ea"/>
                <a:cs typeface="Arial"/>
              </a:rPr>
              <a:t>SSL hosts and certificates must be removed</a:t>
            </a:r>
            <a:r>
              <a:rPr kumimoji="0" lang="en-US" sz="1400" b="0" i="0" u="none" strike="noStrike" kern="0" cap="none" spc="0" normalizeH="0" baseline="0" noProof="0">
                <a:ln>
                  <a:noFill/>
                </a:ln>
                <a:solidFill>
                  <a:srgbClr val="000000"/>
                </a:solidFill>
                <a:effectLst/>
                <a:uLnTx/>
                <a:uFillTx/>
                <a:latin typeface="Arial"/>
                <a:ea typeface="Arial Unicode MS"/>
                <a:cs typeface="Arial Unicode MS"/>
              </a:rPr>
              <a:t> </a:t>
            </a:r>
            <a:endPar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endPar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endPar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endPar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a:p>
            <a:pPr marL="285115" marR="0" lvl="0" indent="-285115" algn="just" defTabSz="913852" rtl="0" eaLnBrk="1" fontAlgn="base" latinLnBrk="0" hangingPunct="1">
              <a:lnSpc>
                <a:spcPct val="100000"/>
              </a:lnSpc>
              <a:spcBef>
                <a:spcPts val="0"/>
              </a:spcBef>
              <a:spcAft>
                <a:spcPts val="0"/>
              </a:spcAft>
              <a:buClr>
                <a:srgbClr val="F0AB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Prerequisites (Feature Set A)</a:t>
            </a:r>
            <a:endParaRPr kumimoji="0" lang="en-US" sz="1600" b="0" i="0" u="none" strike="noStrike" kern="1200" cap="none" spc="0" normalizeH="0" baseline="0" noProof="0">
              <a:ln>
                <a:noFill/>
              </a:ln>
              <a:solidFill>
                <a:srgbClr val="000000"/>
              </a:solidFill>
              <a:effectLst/>
              <a:uLnTx/>
              <a:uFillTx/>
              <a:latin typeface="Arial"/>
              <a:ea typeface="+mn-ea"/>
              <a:cs typeface="Arial"/>
            </a:endParaRP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lumMod val="75000"/>
                    <a:lumOff val="25000"/>
                  </a:srgbClr>
                </a:solidFill>
                <a:effectLst/>
                <a:uLnTx/>
                <a:uFillTx/>
                <a:latin typeface="Arial"/>
                <a:ea typeface="+mn-ea"/>
                <a:cs typeface="+mn-cs"/>
              </a:rPr>
              <a:t>Global Account Administrator role</a:t>
            </a:r>
            <a:endParaRPr kumimoji="0" lang="en-US" sz="1400" b="0" i="0" u="none" strike="noStrike" kern="1200" cap="none" spc="0" normalizeH="0" baseline="0" noProof="0">
              <a:ln>
                <a:noFill/>
              </a:ln>
              <a:solidFill>
                <a:srgbClr val="000000">
                  <a:lumMod val="75000"/>
                  <a:lumOff val="25000"/>
                </a:srgbClr>
              </a:solidFill>
              <a:effectLst/>
              <a:uLnTx/>
              <a:uFillTx/>
              <a:latin typeface="Arial"/>
              <a:ea typeface="+mn-ea"/>
              <a:cs typeface="Arial"/>
            </a:endParaRP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lumMod val="75000"/>
                    <a:lumOff val="25000"/>
                  </a:srgbClr>
                </a:solidFill>
                <a:effectLst/>
                <a:uLnTx/>
                <a:uFillTx/>
                <a:latin typeface="Arial"/>
                <a:ea typeface="+mn-ea"/>
                <a:cs typeface="+mn-cs"/>
              </a:rPr>
              <a:t>Subaccount Security Administrator role</a:t>
            </a:r>
            <a:endParaRPr kumimoji="0" lang="en-US" sz="1400" b="0" i="0" u="none" strike="noStrike" kern="1200" cap="none" spc="0" normalizeH="0" baseline="0" noProof="0">
              <a:ln>
                <a:noFill/>
              </a:ln>
              <a:solidFill>
                <a:srgbClr val="000000">
                  <a:lumMod val="75000"/>
                  <a:lumOff val="25000"/>
                </a:srgbClr>
              </a:solidFill>
              <a:effectLst/>
              <a:uLnTx/>
              <a:uFillTx/>
              <a:latin typeface="Arial"/>
              <a:ea typeface="+mn-ea"/>
              <a:cs typeface="Arial"/>
            </a:endParaRP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lumMod val="75000"/>
                    <a:lumOff val="25000"/>
                  </a:srgbClr>
                </a:solidFill>
                <a:effectLst/>
                <a:uLnTx/>
                <a:uFillTx/>
                <a:latin typeface="Arial"/>
                <a:ea typeface="+mn-ea"/>
                <a:cs typeface="Arial"/>
              </a:rPr>
              <a:t>The subaccount doesn't contain any active subscriptions, service instances, brokers, or platforms</a:t>
            </a: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Arial"/>
                <a:ea typeface="Arial Unicode MS"/>
                <a:cs typeface="Arial Unicode MS"/>
              </a:rPr>
              <a:t>Any unused custom domain and corresponding </a:t>
            </a:r>
            <a:r>
              <a:rPr kumimoji="0" lang="en-US" sz="1400" b="0" i="0" u="none" strike="noStrike" kern="1200" cap="none" spc="0" normalizeH="0" baseline="0" noProof="0">
                <a:ln>
                  <a:noFill/>
                </a:ln>
                <a:solidFill>
                  <a:srgbClr val="000000">
                    <a:lumMod val="75000"/>
                    <a:lumOff val="25000"/>
                  </a:srgbClr>
                </a:solidFill>
                <a:effectLst/>
                <a:uLnTx/>
                <a:uFillTx/>
                <a:latin typeface="Arial"/>
                <a:ea typeface="+mn-ea"/>
                <a:cs typeface="Arial"/>
              </a:rPr>
              <a:t>SSL hosts and certificates must be removed</a:t>
            </a:r>
            <a:endParaRPr kumimoji="0" lang="en-US" sz="1400" b="0" i="0" u="none" strike="noStrike" kern="0" cap="none" spc="0" normalizeH="0" baseline="0" noProof="0">
              <a:ln>
                <a:noFill/>
              </a:ln>
              <a:solidFill>
                <a:srgbClr val="000000">
                  <a:lumMod val="75000"/>
                  <a:lumOff val="25000"/>
                </a:srgbClr>
              </a:solidFill>
              <a:effectLst/>
              <a:uLnTx/>
              <a:uFillTx/>
              <a:latin typeface="Arial"/>
              <a:ea typeface="Arial Unicode MS" pitchFamily="34" charset="-128"/>
              <a:cs typeface="Arial"/>
            </a:endParaRPr>
          </a:p>
          <a:p>
            <a:pPr marL="742315" marR="0" lvl="1" indent="-285115" algn="just" defTabSz="913852" rtl="0" eaLnBrk="1" fontAlgn="base" latinLnBrk="0" hangingPunct="1">
              <a:lnSpc>
                <a:spcPct val="100000"/>
              </a:lnSpc>
              <a:spcBef>
                <a:spcPts val="0"/>
              </a:spcBef>
              <a:spcAft>
                <a:spcPts val="0"/>
              </a:spcAft>
              <a:buClr>
                <a:srgbClr val="F0AB00"/>
              </a:buClr>
              <a:buSzPct val="100000"/>
              <a:buFont typeface="Arial" panose="020B0604020202020204" pitchFamily="34" charset="0"/>
              <a:buChar char="•"/>
              <a:tabLst/>
              <a:defRPr/>
            </a:pPr>
            <a:endParaRPr kumimoji="0" lang="en-IE"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E63186EC-223B-2555-540A-50CB825D44A5}"/>
              </a:ext>
            </a:extLst>
          </p:cNvPr>
          <p:cNvSpPr txBox="1"/>
          <p:nvPr/>
        </p:nvSpPr>
        <p:spPr>
          <a:xfrm>
            <a:off x="509826" y="6226329"/>
            <a:ext cx="5995489" cy="630778"/>
          </a:xfrm>
          <a:prstGeom prst="rect">
            <a:avLst/>
          </a:prstGeom>
          <a:noFill/>
        </p:spPr>
        <p:txBody>
          <a:bodyPr wrap="squar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000000"/>
              </a:buClr>
              <a:buSzPct val="100000"/>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Arial"/>
              </a:rPr>
              <a:t>See also: </a:t>
            </a:r>
            <a:r>
              <a:rPr kumimoji="0" lang="en-US" sz="1400" b="0" i="0" u="none" strike="noStrike" kern="1200" cap="none" spc="0" normalizeH="0" baseline="0" noProof="0">
                <a:ln>
                  <a:noFill/>
                </a:ln>
                <a:solidFill>
                  <a:srgbClr val="32363A"/>
                </a:solidFill>
                <a:effectLst/>
                <a:uLnTx/>
                <a:uFillTx/>
                <a:latin typeface="72" panose="020B0503030000000003" pitchFamily="34" charset="0"/>
                <a:ea typeface="+mn-ea"/>
                <a:cs typeface="+mn-cs"/>
                <a:hlinkClick r:id="rId7"/>
              </a:rPr>
              <a:t>3305900 - Deleting Subaccount in BTP NEO Environment</a:t>
            </a:r>
            <a:endParaRPr kumimoji="0" lang="en-US" sz="1400" b="0" i="0" u="none" strike="noStrike" kern="1200" cap="none" spc="0" normalizeH="0" baseline="0" noProof="0">
              <a:ln>
                <a:noFill/>
              </a:ln>
              <a:solidFill>
                <a:srgbClr val="000000"/>
              </a:solidFill>
              <a:effectLst/>
              <a:uLnTx/>
              <a:uFillTx/>
              <a:latin typeface="Arial"/>
              <a:ea typeface="+mn-ea"/>
              <a:cs typeface="Arial"/>
            </a:endParaRPr>
          </a:p>
          <a:p>
            <a:pPr marL="0" marR="0" lvl="0" indent="0" algn="l" defTabSz="1088776" rtl="0" eaLnBrk="1" fontAlgn="base" latinLnBrk="0" hangingPunct="1">
              <a:lnSpc>
                <a:spcPct val="100000"/>
              </a:lnSpc>
              <a:spcBef>
                <a:spcPct val="50000"/>
              </a:spcBef>
              <a:spcAft>
                <a:spcPct val="0"/>
              </a:spcAft>
              <a:buClr>
                <a:srgbClr val="000000"/>
              </a:buClr>
              <a:buSzPct val="100000"/>
              <a:buFontTx/>
              <a:buNone/>
              <a:tabLst/>
              <a:defRPr/>
            </a:pPr>
            <a:endParaRPr kumimoji="0" lang="en-GB" sz="1799" b="0" i="0" u="none" strike="noStrike" kern="0" cap="none" spc="0" normalizeH="0" baseline="0" noProof="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sp>
        <p:nvSpPr>
          <p:cNvPr id="10" name="TextBox 9"/>
          <p:cNvSpPr txBox="1"/>
          <p:nvPr/>
        </p:nvSpPr>
        <p:spPr>
          <a:xfrm>
            <a:off x="10000000" y="0"/>
            <a:ext cx="2195175" cy="858000"/>
          </a:xfrm>
          <a:prstGeom prst="rect">
            <a:avLst/>
          </a:prstGeom>
          <a:noFill/>
        </p:spPr>
        <p:txBody>
          <a:bodyPr wrap="none" anchor="ctr">
            <a:spAutoFit/>
          </a:bodyPr>
          <a:lstStyle/>
          <a:p>
            <a:pPr algn="ctr"/>
            <a:r>
              <a:rPr sz="1200">
                <a:hlinkClick r:id="rId8" action="ppaction://hlinksldjump"/>
              </a:rPr>
              <a:t>Back to Next Steps Slide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0214-50DB-43C3-E144-7C8ABCFFD9A8}"/>
              </a:ext>
            </a:extLst>
          </p:cNvPr>
          <p:cNvSpPr>
            <a:spLocks noGrp="1"/>
          </p:cNvSpPr>
          <p:nvPr>
            <p:ph type="ctrTitle"/>
          </p:nvPr>
        </p:nvSpPr>
        <p:spPr/>
        <p:txBody>
          <a:bodyPr/>
          <a:lstStyle/>
          <a:p>
            <a:r>
              <a:rPr lang="en-US" sz="4350" dirty="0"/>
              <a:t>Knowledge in </a:t>
            </a:r>
            <a:r>
              <a:rPr lang="en-US" sz="4350" dirty="0">
                <a:solidFill>
                  <a:schemeClr val="tx2"/>
                </a:solidFill>
              </a:rPr>
              <a:t>Multi-Cloud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702A1A6-ED92-4797-9837-5202B6B24A6E}"/>
              </a:ext>
            </a:extLst>
          </p:cNvPr>
          <p:cNvSpPr/>
          <p:nvPr/>
        </p:nvSpPr>
        <p:spPr>
          <a:xfrm>
            <a:off x="2466492" y="1720936"/>
            <a:ext cx="9222529" cy="1723549"/>
          </a:xfrm>
          <a:prstGeom prst="rect">
            <a:avLst/>
          </a:prstGeom>
        </p:spPr>
        <p:txBody>
          <a:bodyPr wrap="square">
            <a:spAutoFit/>
          </a:bodyPr>
          <a:lstStyle/>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0000"/>
                </a:solidFill>
                <a:effectLst/>
                <a:uLnTx/>
                <a:uFillTx/>
                <a:latin typeface="72 Brand"/>
                <a:ea typeface="+mn-ea"/>
                <a:cs typeface="+mn-cs"/>
              </a:rPr>
              <a:t>Before starting migration familiarize your developers with the multi-cloud environment and development concepts</a:t>
            </a: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72 Brand"/>
                <a:ea typeface="+mn-ea"/>
                <a:cs typeface="+mn-cs"/>
              </a:rPr>
              <a:t>Plan for a future-proof target </a:t>
            </a:r>
            <a:r>
              <a:rPr kumimoji="0" lang="en-US" sz="1800" b="1" i="0" u="none" strike="noStrike" kern="1200" cap="none" spc="0" normalizeH="0" baseline="0" noProof="0">
                <a:ln>
                  <a:noFill/>
                </a:ln>
                <a:solidFill>
                  <a:srgbClr val="000000"/>
                </a:solidFill>
                <a:effectLst/>
                <a:uLnTx/>
                <a:uFillTx/>
                <a:latin typeface="72 Brand"/>
                <a:ea typeface="+mn-ea"/>
                <a:cs typeface="+mn-cs"/>
              </a:rPr>
              <a:t>account structure </a:t>
            </a:r>
            <a:r>
              <a:rPr kumimoji="0" lang="en-US" sz="1800" b="0" i="0" u="none" strike="noStrike" kern="1200" cap="none" spc="0" normalizeH="0" baseline="0" noProof="0">
                <a:ln>
                  <a:noFill/>
                </a:ln>
                <a:solidFill>
                  <a:srgbClr val="000000"/>
                </a:solidFill>
                <a:effectLst/>
                <a:uLnTx/>
                <a:uFillTx/>
                <a:latin typeface="72 Brand"/>
                <a:ea typeface="+mn-ea"/>
                <a:cs typeface="+mn-cs"/>
              </a:rPr>
              <a:t>to avoid additional migration in future</a:t>
            </a: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72 Brand"/>
                <a:ea typeface="+mn-ea"/>
                <a:cs typeface="+mn-cs"/>
              </a:rPr>
              <a:t>Develop new functionality on Multi-Cloud Environment instead of Neo (best practice!)</a:t>
            </a:r>
            <a:r>
              <a:rPr kumimoji="0" lang="en-US" sz="1800" b="0" i="0" u="none" strike="noStrike" kern="1200" cap="none" spc="0" normalizeH="0" baseline="0" noProof="0">
                <a:ln>
                  <a:noFill/>
                </a:ln>
                <a:solidFill>
                  <a:srgbClr val="000000"/>
                </a:solidFill>
                <a:effectLst/>
                <a:highlight>
                  <a:srgbClr val="FFFF00"/>
                </a:highlight>
                <a:uLnTx/>
                <a:uFillTx/>
                <a:latin typeface="72 Brand"/>
                <a:ea typeface="+mn-ea"/>
                <a:cs typeface="+mn-cs"/>
              </a:rPr>
              <a:t> </a:t>
            </a: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72 Brand"/>
                <a:ea typeface="+mn-ea"/>
                <a:cs typeface="+mn-cs"/>
              </a:rPr>
              <a:t>Use migration packs along the journey</a:t>
            </a:r>
          </a:p>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4" name="Title 3">
            <a:extLst>
              <a:ext uri="{FF2B5EF4-FFF2-40B4-BE49-F238E27FC236}">
                <a16:creationId xmlns:a16="http://schemas.microsoft.com/office/drawing/2014/main" id="{95DD3E8E-E148-467F-991D-60CE8BA7AD3E}"/>
              </a:ext>
            </a:extLst>
          </p:cNvPr>
          <p:cNvSpPr>
            <a:spLocks noGrp="1"/>
          </p:cNvSpPr>
          <p:nvPr>
            <p:ph type="title"/>
          </p:nvPr>
        </p:nvSpPr>
        <p:spPr>
          <a:xfrm>
            <a:off x="505457" y="504761"/>
            <a:ext cx="11183564" cy="369236"/>
          </a:xfrm>
        </p:spPr>
        <p:txBody>
          <a:bodyPr/>
          <a:lstStyle/>
          <a:p>
            <a:r>
              <a:rPr lang="en-US"/>
              <a:t>Knowledge in Multi-Cloud Environment</a:t>
            </a:r>
          </a:p>
        </p:txBody>
      </p:sp>
      <p:pic>
        <p:nvPicPr>
          <p:cNvPr id="18" name="Picture 17" descr="Picture 2.jpg"/>
          <p:cNvPicPr>
            <a:picLocks noChangeAspect="1"/>
          </p:cNvPicPr>
          <p:nvPr/>
        </p:nvPicPr>
        <p:blipFill>
          <a:blip r:embed="rId2"/>
          <a:stretch>
            <a:fillRect/>
          </a:stretch>
        </p:blipFill>
        <p:spPr>
          <a:xfrm>
            <a:off x="505457" y="1720936"/>
            <a:ext cx="1454856" cy="1454856"/>
          </a:xfrm>
          <a:prstGeom prst="rect">
            <a:avLst/>
          </a:prstGeom>
        </p:spPr>
      </p:pic>
      <p:sp>
        <p:nvSpPr>
          <p:cNvPr id="5" name="Rectangle 4">
            <a:extLst>
              <a:ext uri="{FF2B5EF4-FFF2-40B4-BE49-F238E27FC236}">
                <a16:creationId xmlns:a16="http://schemas.microsoft.com/office/drawing/2014/main" id="{0F2A4C00-C9DB-063E-780B-8C68017CF21F}"/>
              </a:ext>
            </a:extLst>
          </p:cNvPr>
          <p:cNvSpPr/>
          <p:nvPr/>
        </p:nvSpPr>
        <p:spPr>
          <a:xfrm>
            <a:off x="505457" y="3798694"/>
            <a:ext cx="11183564" cy="2554545"/>
          </a:xfrm>
          <a:prstGeom prst="rect">
            <a:avLst/>
          </a:prstGeom>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IE" sz="1600" b="1" i="0" u="none" strike="noStrike" kern="1200" cap="none" spc="0" normalizeH="0" baseline="0" noProof="0">
                <a:ln>
                  <a:noFill/>
                </a:ln>
                <a:solidFill>
                  <a:srgbClr val="000000"/>
                </a:solidFill>
                <a:effectLst/>
                <a:uLnTx/>
                <a:uFillTx/>
                <a:latin typeface="72 Brand"/>
                <a:ea typeface="+mn-ea"/>
                <a:cs typeface="+mn-cs"/>
                <a:hlinkClick r:id="rId3">
                  <a:extLst>
                    <a:ext uri="{A12FA001-AC4F-418D-AE19-62706E023703}">
                      <ahyp:hlinkClr xmlns:ahyp="http://schemas.microsoft.com/office/drawing/2018/hyperlinkcolor" val="tx"/>
                    </a:ext>
                  </a:extLst>
                </a:hlinkClick>
              </a:rPr>
              <a:t>Resources</a:t>
            </a: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a:ln>
                  <a:noFill/>
                </a:ln>
                <a:solidFill>
                  <a:srgbClr val="0070F2"/>
                </a:solidFill>
                <a:effectLst/>
                <a:uLnTx/>
                <a:uFillTx/>
                <a:latin typeface="72 Brand"/>
                <a:ea typeface="+mn-ea"/>
                <a:cs typeface="+mn-cs"/>
                <a:hlinkClick r:id="rId3">
                  <a:extLst>
                    <a:ext uri="{A12FA001-AC4F-418D-AE19-62706E023703}">
                      <ahyp:hlinkClr xmlns:ahyp="http://schemas.microsoft.com/office/drawing/2018/hyperlinkcolor" val="tx"/>
                    </a:ext>
                  </a:extLst>
                </a:hlinkClick>
              </a:rPr>
              <a:t>What Is the Multi-Cloud Foundation | SAP Help Portal</a:t>
            </a:r>
            <a:endParaRPr kumimoji="0" lang="en-IE" sz="1600" b="0" i="0" u="none" strike="noStrike" kern="1200" cap="none" spc="0" normalizeH="0" baseline="0" noProof="0">
              <a:ln>
                <a:noFill/>
              </a:ln>
              <a:solidFill>
                <a:srgbClr val="000000"/>
              </a:solidFill>
              <a:effectLst/>
              <a:uLnTx/>
              <a:uFillTx/>
              <a:latin typeface="72 Brand"/>
              <a:ea typeface="+mn-ea"/>
              <a:cs typeface="+mn-cs"/>
            </a:endParaRP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a:ln>
                  <a:noFill/>
                </a:ln>
                <a:solidFill>
                  <a:srgbClr val="000000"/>
                </a:solidFill>
                <a:effectLst/>
                <a:uLnTx/>
                <a:uFillTx/>
                <a:latin typeface="72 Brand"/>
                <a:ea typeface="+mn-ea"/>
                <a:cs typeface="+mn-cs"/>
                <a:hlinkClick r:id="rId4"/>
              </a:rPr>
              <a:t>Cloud Foundry Environment | SAP Help Portal</a:t>
            </a:r>
            <a:endParaRPr kumimoji="0" lang="en-IE" sz="1600" b="0" i="0" u="none" strike="noStrike" kern="1200" cap="none" spc="0" normalizeH="0" baseline="0" noProof="0">
              <a:ln>
                <a:noFill/>
              </a:ln>
              <a:solidFill>
                <a:srgbClr val="000000"/>
              </a:solidFill>
              <a:effectLst/>
              <a:uLnTx/>
              <a:uFillTx/>
              <a:latin typeface="72 Brand"/>
              <a:ea typeface="+mn-ea"/>
              <a:cs typeface="+mn-cs"/>
            </a:endParaRP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a:ln>
                  <a:noFill/>
                </a:ln>
                <a:solidFill>
                  <a:srgbClr val="000000"/>
                </a:solidFill>
                <a:effectLst/>
                <a:uLnTx/>
                <a:uFillTx/>
                <a:latin typeface="72 Brand"/>
                <a:ea typeface="+mn-ea"/>
                <a:cs typeface="+mn-cs"/>
                <a:hlinkClick r:id="rId5"/>
              </a:rPr>
              <a:t>Best Practices for SAP BTP | SAP Help Portal</a:t>
            </a:r>
            <a:endParaRPr kumimoji="0" lang="en-IE" sz="1600" b="0" i="0" u="none" strike="noStrike" kern="1200" cap="none" spc="0" normalizeH="0" baseline="0" noProof="0">
              <a:ln>
                <a:noFill/>
              </a:ln>
              <a:solidFill>
                <a:srgbClr val="000000"/>
              </a:solidFill>
              <a:effectLst/>
              <a:uLnTx/>
              <a:uFillTx/>
              <a:latin typeface="72 Brand"/>
              <a:ea typeface="+mn-ea"/>
              <a:cs typeface="+mn-cs"/>
            </a:endParaRP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a:ln>
                  <a:noFill/>
                </a:ln>
                <a:solidFill>
                  <a:srgbClr val="000000"/>
                </a:solidFill>
                <a:effectLst/>
                <a:uLnTx/>
                <a:uFillTx/>
                <a:latin typeface="72 Brand"/>
                <a:ea typeface="+mn-ea"/>
                <a:cs typeface="+mn-cs"/>
                <a:hlinkClick r:id="rId6"/>
              </a:rPr>
              <a:t>Developing Full-Stack Applications Using SAP Business Application Studio | SAP Learning</a:t>
            </a:r>
            <a:endParaRPr kumimoji="0" lang="en-IE" sz="1600" b="0" i="0" u="none" strike="noStrike" kern="1200" cap="none" spc="0" normalizeH="0" baseline="0" noProof="0">
              <a:ln>
                <a:noFill/>
              </a:ln>
              <a:solidFill>
                <a:srgbClr val="000000"/>
              </a:solidFill>
              <a:effectLst/>
              <a:uLnTx/>
              <a:uFillTx/>
              <a:latin typeface="72 Brand"/>
              <a:ea typeface="+mn-ea"/>
              <a:cs typeface="+mn-cs"/>
            </a:endParaRP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a:ln>
                  <a:noFill/>
                </a:ln>
                <a:solidFill>
                  <a:srgbClr val="000000"/>
                </a:solidFill>
                <a:effectLst/>
                <a:uLnTx/>
                <a:uFillTx/>
                <a:latin typeface="72 Brand"/>
                <a:ea typeface="+mn-ea"/>
                <a:cs typeface="+mn-cs"/>
                <a:hlinkClick r:id="rId7"/>
              </a:rPr>
              <a:t>Getting started with SAP Cloud Application Programming Model | SAP Learning</a:t>
            </a:r>
            <a:endParaRPr kumimoji="0" lang="en-IE" sz="1600" b="0" i="0" u="none" strike="noStrike" kern="1200" cap="none" spc="0" normalizeH="0" baseline="0" noProof="0">
              <a:ln>
                <a:noFill/>
              </a:ln>
              <a:solidFill>
                <a:srgbClr val="000000"/>
              </a:solidFill>
              <a:effectLst/>
              <a:uLnTx/>
              <a:uFillTx/>
              <a:latin typeface="72 Brand"/>
              <a:ea typeface="+mn-ea"/>
              <a:cs typeface="+mn-cs"/>
            </a:endParaRP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a:ln>
                  <a:noFill/>
                </a:ln>
                <a:solidFill>
                  <a:srgbClr val="000000"/>
                </a:solidFill>
                <a:effectLst/>
                <a:uLnTx/>
                <a:uFillTx/>
                <a:latin typeface="72 Brand"/>
                <a:ea typeface="+mn-ea"/>
                <a:cs typeface="+mn-cs"/>
                <a:hlinkClick r:id="rId8"/>
              </a:rPr>
              <a:t>Introducing Cloud Security on SAP Business Technology Platform | SAP Learning</a:t>
            </a:r>
            <a:endParaRPr kumimoji="0" lang="en-IE" sz="1600" b="0" i="0" u="none" strike="noStrike" kern="1200" cap="none" spc="0" normalizeH="0" baseline="0" noProof="0">
              <a:ln>
                <a:noFill/>
              </a:ln>
              <a:solidFill>
                <a:srgbClr val="000000"/>
              </a:solidFill>
              <a:effectLst/>
              <a:uLnTx/>
              <a:uFillTx/>
              <a:latin typeface="72 Brand"/>
              <a:ea typeface="+mn-ea"/>
              <a:cs typeface="+mn-cs"/>
            </a:endParaRP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a:ln>
                  <a:noFill/>
                </a:ln>
                <a:solidFill>
                  <a:srgbClr val="000000"/>
                </a:solidFill>
                <a:effectLst/>
                <a:uLnTx/>
                <a:uFillTx/>
                <a:latin typeface="72 Brand"/>
                <a:ea typeface="+mn-ea"/>
                <a:cs typeface="+mn-cs"/>
                <a:hlinkClick r:id="rId9"/>
              </a:rPr>
              <a:t>Building Side-by-Side Extensions on SAP BTP | SAP Learning</a:t>
            </a:r>
            <a:endParaRPr kumimoji="0" lang="en-IE" sz="1600" b="0" i="0" u="none" strike="noStrike" kern="1200" cap="none" spc="0" normalizeH="0" baseline="0" noProof="0">
              <a:ln>
                <a:noFill/>
              </a:ln>
              <a:solidFill>
                <a:srgbClr val="000000"/>
              </a:solidFill>
              <a:effectLst/>
              <a:uLnTx/>
              <a:uFillTx/>
              <a:latin typeface="72 Brand"/>
              <a:ea typeface="+mn-ea"/>
              <a:cs typeface="+mn-cs"/>
            </a:endParaRP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a:ln>
                  <a:noFill/>
                </a:ln>
                <a:solidFill>
                  <a:srgbClr val="000000"/>
                </a:solidFill>
                <a:effectLst/>
                <a:uLnTx/>
                <a:uFillTx/>
                <a:latin typeface="72 Brand"/>
                <a:ea typeface="+mn-ea"/>
                <a:cs typeface="+mn-cs"/>
                <a:hlinkClick r:id="rId10"/>
              </a:rPr>
              <a:t>Delivering Side-by-Side Extensibility based on SAP BTP, Kyma runtime | SAP Learning</a:t>
            </a:r>
            <a:endParaRPr kumimoji="0" lang="en-IE" sz="1600" b="0" i="0" u="none" strike="noStrike" kern="1200" cap="none" spc="0" normalizeH="0" baseline="0" noProof="0">
              <a:ln>
                <a:noFill/>
              </a:ln>
              <a:solidFill>
                <a:srgbClr val="000000"/>
              </a:solidFill>
              <a:effectLst/>
              <a:uLnTx/>
              <a:uFillTx/>
              <a:latin typeface="72 Brand"/>
              <a:ea typeface="+mn-ea"/>
              <a:cs typeface="+mn-cs"/>
            </a:endParaRPr>
          </a:p>
          <a:p>
            <a:pPr marL="285664" marR="0" lvl="0" indent="-285664"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E" sz="1600" b="0" i="0" u="none" strike="noStrike" kern="1200" cap="none" spc="0" normalizeH="0" baseline="0" noProof="0">
                <a:ln>
                  <a:noFill/>
                </a:ln>
                <a:solidFill>
                  <a:srgbClr val="000000"/>
                </a:solidFill>
                <a:effectLst/>
                <a:uLnTx/>
                <a:uFillTx/>
                <a:latin typeface="72 Brand"/>
                <a:ea typeface="+mn-ea"/>
                <a:cs typeface="+mn-cs"/>
                <a:hlinkClick r:id="rId11"/>
              </a:rPr>
              <a:t>Discovering DevOps with SAP BTP | SAP Learning</a:t>
            </a:r>
            <a:endParaRPr kumimoji="0" lang="en-US" sz="1600" b="0" i="0" u="none" strike="noStrike" kern="1200" cap="none" spc="0" normalizeH="0" baseline="0" noProof="0">
              <a:ln>
                <a:noFill/>
              </a:ln>
              <a:solidFill>
                <a:srgbClr val="000000"/>
              </a:solidFill>
              <a:effectLst/>
              <a:uLnTx/>
              <a:uFillTx/>
              <a:latin typeface="72 Brand"/>
              <a:ea typeface="+mn-ea"/>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1147A5-76FC-62F6-7743-6B661A8E03E1}"/>
              </a:ext>
            </a:extLst>
          </p:cNvPr>
          <p:cNvSpPr>
            <a:spLocks noGrp="1"/>
          </p:cNvSpPr>
          <p:nvPr>
            <p:ph type="title"/>
          </p:nvPr>
        </p:nvSpPr>
        <p:spPr/>
        <p:txBody>
          <a:bodyPr/>
          <a:lstStyle/>
          <a:p>
            <a:r>
              <a:rPr lang="en-US"/>
              <a:t>Account Structure</a:t>
            </a:r>
          </a:p>
        </p:txBody>
      </p:sp>
      <p:pic>
        <p:nvPicPr>
          <p:cNvPr id="4" name="Picture 3" descr="Picture 3.jpg"/>
          <p:cNvPicPr>
            <a:picLocks noChangeAspect="1"/>
          </p:cNvPicPr>
          <p:nvPr/>
        </p:nvPicPr>
        <p:blipFill>
          <a:blip r:embed="rId2"/>
          <a:stretch>
            <a:fillRect/>
          </a:stretch>
        </p:blipFill>
        <p:spPr>
          <a:xfrm>
            <a:off x="2141636" y="2958211"/>
            <a:ext cx="7911204" cy="3395789"/>
          </a:xfrm>
          <a:prstGeom prst="rect">
            <a:avLst/>
          </a:prstGeom>
        </p:spPr>
      </p:pic>
      <p:sp>
        <p:nvSpPr>
          <p:cNvPr id="6" name="Text Placeholder 3">
            <a:extLst>
              <a:ext uri="{FF2B5EF4-FFF2-40B4-BE49-F238E27FC236}">
                <a16:creationId xmlns:a16="http://schemas.microsoft.com/office/drawing/2014/main" id="{88B6DE2E-8DB9-6157-8A5E-AF3D9236D534}"/>
              </a:ext>
            </a:extLst>
          </p:cNvPr>
          <p:cNvSpPr>
            <a:spLocks noGrp="1"/>
          </p:cNvSpPr>
          <p:nvPr>
            <p:ph type="body" sz="quarter" idx="10"/>
          </p:nvPr>
        </p:nvSpPr>
        <p:spPr>
          <a:xfrm>
            <a:off x="504000" y="1548000"/>
            <a:ext cx="11186477" cy="2069407"/>
          </a:xfrm>
        </p:spPr>
        <p:txBody>
          <a:bodyPr/>
          <a:lstStyle/>
          <a:p>
            <a:pPr marL="342900" indent="-342900">
              <a:buFont typeface="Arial" panose="020B0604020202020204" pitchFamily="34" charset="0"/>
              <a:buChar char="•"/>
            </a:pPr>
            <a:r>
              <a:rPr lang="en-US"/>
              <a:t>Account Structure between Neo and multi-cloud is different and consideration should be given to this when planning migration and target landscape setup</a:t>
            </a:r>
          </a:p>
          <a:p>
            <a:pPr marL="342900" indent="-342900">
              <a:buFont typeface="Arial" panose="020B0604020202020204" pitchFamily="34" charset="0"/>
              <a:buChar char="•"/>
            </a:pPr>
            <a:r>
              <a:rPr lang="en-US"/>
              <a:t>Accounts may be structured differently to incorporate the concept of spaces or introduce central/shared tenants for services such as integration suite.</a:t>
            </a:r>
          </a:p>
          <a:p>
            <a:pPr marL="342900" indent="-342900">
              <a:buFont typeface="Wingdings" panose="05000000000000000000" pitchFamily="2" charset="2"/>
              <a:buChar char="v"/>
            </a:pPr>
            <a:endParaRPr lang="en-US"/>
          </a:p>
        </p:txBody>
      </p:sp>
      <p:sp>
        <p:nvSpPr>
          <p:cNvPr id="9" name="TextBox 8">
            <a:extLst>
              <a:ext uri="{FF2B5EF4-FFF2-40B4-BE49-F238E27FC236}">
                <a16:creationId xmlns:a16="http://schemas.microsoft.com/office/drawing/2014/main" id="{72201F5B-4BBA-1189-5D07-7034A757308E}"/>
              </a:ext>
            </a:extLst>
          </p:cNvPr>
          <p:cNvSpPr txBox="1"/>
          <p:nvPr/>
        </p:nvSpPr>
        <p:spPr>
          <a:xfrm>
            <a:off x="5443317" y="6354000"/>
            <a:ext cx="6099348" cy="415498"/>
          </a:xfrm>
          <a:prstGeom prst="rect">
            <a:avLst/>
          </a:prstGeom>
          <a:noFill/>
        </p:spPr>
        <p:txBody>
          <a:bodyPr wrap="square">
            <a:sp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kumimoji="0" lang="en-IE" sz="2100" b="0" i="0" u="none" strike="noStrike" kern="1200" cap="none" spc="0" normalizeH="0" baseline="0" noProof="0">
                <a:ln>
                  <a:noFill/>
                </a:ln>
                <a:solidFill>
                  <a:srgbClr val="000000"/>
                </a:solidFill>
                <a:effectLst/>
                <a:uLnTx/>
                <a:uFillTx/>
                <a:latin typeface="Arial"/>
                <a:ea typeface="+mn-ea"/>
                <a:cs typeface="+mn-cs"/>
                <a:hlinkClick r:id="rId3"/>
              </a:rPr>
              <a:t>Setting Up Your Account Model | SAP Help Portal</a:t>
            </a:r>
            <a:endParaRPr kumimoji="0" lang="en-US" sz="2100" b="0" i="0" u="none" strike="noStrike" kern="1200" cap="none" spc="0" normalizeH="0" baseline="0" noProof="0">
              <a:ln>
                <a:noFill/>
              </a:ln>
              <a:solidFill>
                <a:srgbClr val="000000"/>
              </a:solidFill>
              <a:effectLst/>
              <a:uLnTx/>
              <a:uFillTx/>
              <a:latin typeface="Arial"/>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D262A6-AC45-DF24-5666-1C1EC21AC116}"/>
              </a:ext>
            </a:extLst>
          </p:cNvPr>
          <p:cNvSpPr>
            <a:spLocks noGrp="1"/>
          </p:cNvSpPr>
          <p:nvPr>
            <p:ph type="body" sz="quarter" idx="10"/>
          </p:nvPr>
        </p:nvSpPr>
        <p:spPr/>
        <p:txBody>
          <a:bodyPr/>
          <a:lstStyle/>
          <a:p>
            <a:r>
              <a:rPr lang="en-US" dirty="0"/>
              <a:t>For this migration roadmap we analyzed the following subaccounts</a:t>
            </a:r>
          </a:p>
        </p:txBody>
      </p:sp>
      <p:sp>
        <p:nvSpPr>
          <p:cNvPr id="3" name="Title 2">
            <a:extLst>
              <a:ext uri="{FF2B5EF4-FFF2-40B4-BE49-F238E27FC236}">
                <a16:creationId xmlns:a16="http://schemas.microsoft.com/office/drawing/2014/main" id="{668D879B-FE71-91E6-2423-DFFF98E3EE93}"/>
              </a:ext>
            </a:extLst>
          </p:cNvPr>
          <p:cNvSpPr>
            <a:spLocks noGrp="1"/>
          </p:cNvSpPr>
          <p:nvPr>
            <p:ph type="title"/>
          </p:nvPr>
        </p:nvSpPr>
        <p:spPr/>
        <p:txBody>
          <a:bodyPr/>
          <a:lstStyle/>
          <a:p>
            <a:r>
              <a:rPr lang="en-US" dirty="0"/>
              <a:t>Migration Readiness Check – Subaccount Overview</a:t>
            </a:r>
          </a:p>
        </p:txBody>
      </p:sp>
      <p:graphicFrame>
        <p:nvGraphicFramePr>
          <p:cNvPr id="2" name="Table 1">
            <a:extLst>
              <a:ext uri="{FF2B5EF4-FFF2-40B4-BE49-F238E27FC236}">
                <a16:creationId xmlns:a16="http://schemas.microsoft.com/office/drawing/2014/main" id="{3FA925F6-3E7E-CED4-AD1E-AB71D909EFFA}"/>
              </a:ext>
            </a:extLst>
          </p:cNvPr>
          <p:cNvGraphicFramePr>
            <a:graphicFrameLocks noGrp="1"/>
          </p:cNvGraphicFramePr>
          <p:nvPr>
            <p:extLst>
              <p:ext uri="{D42A27DB-BD31-4B8C-83A1-F6EECF244321}">
                <p14:modId xmlns:p14="http://schemas.microsoft.com/office/powerpoint/2010/main" val="3745732231"/>
              </p:ext>
            </p:extLst>
          </p:nvPr>
        </p:nvGraphicFramePr>
        <p:xfrm>
          <a:off x="504000" y="2138187"/>
          <a:ext cx="11185780" cy="3378168"/>
        </p:xfrm>
        <a:graphic>
          <a:graphicData uri="http://schemas.openxmlformats.org/drawingml/2006/table">
            <a:tbl>
              <a:tblPr firstRow="1" bandRow="1">
                <a:tableStyleId>{5C22544A-7EE6-4342-B048-85BDC9FD1C3A}</a:tableStyleId>
              </a:tblPr>
              <a:tblGrid>
                <a:gridCol w="3091451">
                  <a:extLst>
                    <a:ext uri="{9D8B030D-6E8A-4147-A177-3AD203B41FA5}">
                      <a16:colId xmlns:a16="http://schemas.microsoft.com/office/drawing/2014/main" val="20000"/>
                    </a:ext>
                  </a:extLst>
                </a:gridCol>
                <a:gridCol w="3091451">
                  <a:extLst>
                    <a:ext uri="{9D8B030D-6E8A-4147-A177-3AD203B41FA5}">
                      <a16:colId xmlns:a16="http://schemas.microsoft.com/office/drawing/2014/main" val="20001"/>
                    </a:ext>
                  </a:extLst>
                </a:gridCol>
                <a:gridCol w="5002878">
                  <a:extLst>
                    <a:ext uri="{9D8B030D-6E8A-4147-A177-3AD203B41FA5}">
                      <a16:colId xmlns:a16="http://schemas.microsoft.com/office/drawing/2014/main" val="20002"/>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Global Account</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Subaccount</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Services</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0"/>
                  </a:ext>
                </a:extLst>
              </a:tr>
              <a:tr h="448649">
                <a:tc>
                  <a:txBody>
                    <a:bodyPr/>
                    <a:lstStyle/>
                    <a:p>
                      <a:r>
                        <a:rPr lang="en-US" sz="1500" b="0" dirty="0">
                          <a:solidFill>
                            <a:schemeClr val="tx1"/>
                          </a:solidFill>
                          <a:hlinkClick r:id="rId3"/>
                        </a:rPr>
                        <a:t>Envases - CPEA</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4"/>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Forms by Adobe, Cloud Integration</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1"/>
                  </a:ext>
                </a:extLst>
              </a:tr>
              <a:tr h="448649">
                <a:tc>
                  <a:txBody>
                    <a:bodyPr/>
                    <a:lstStyle/>
                    <a:p>
                      <a:r>
                        <a:rPr lang="en-US" sz="1500" b="0" dirty="0">
                          <a:solidFill>
                            <a:schemeClr val="tx1"/>
                          </a:solidFill>
                          <a:hlinkClick r:id="rId3"/>
                        </a:rPr>
                        <a:t>Envases - CPEA</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5"/>
                        </a:rPr>
                        <a:t>S4H Cloud Platform Integration Productive</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Forms by Adobe, Cloud Integration</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2823998733"/>
                  </a:ext>
                </a:extLst>
              </a:tr>
              <a:tr h="448649">
                <a:tc>
                  <a:txBody>
                    <a:bodyPr/>
                    <a:lstStyle/>
                    <a:p>
                      <a:r>
                        <a:rPr lang="en-US" sz="1500" b="0" dirty="0">
                          <a:solidFill>
                            <a:schemeClr val="tx1"/>
                          </a:solidFill>
                          <a:hlinkClick r:id="rId6"/>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7"/>
                        </a:rPr>
                        <a:t>CPI Productive - l700124</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HTML5 Applications, Cloud Integration</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615400011"/>
                  </a:ext>
                </a:extLst>
              </a:tr>
              <a:tr h="448649">
                <a:tc>
                  <a:txBody>
                    <a:bodyPr/>
                    <a:lstStyle/>
                    <a:p>
                      <a:r>
                        <a:rPr lang="en-US" sz="1500" b="0" dirty="0">
                          <a:solidFill>
                            <a:schemeClr val="tx1"/>
                          </a:solidFill>
                          <a:hlinkClick r:id="rId6"/>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8"/>
                        </a:rPr>
                        <a:t>CPI Test - e700034</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HTML5 Applications, SAP Fiori Cloud, Cloud Integration</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2500569859"/>
                  </a:ext>
                </a:extLst>
              </a:tr>
              <a:tr h="448649">
                <a:tc>
                  <a:txBody>
                    <a:bodyPr/>
                    <a:lstStyle/>
                    <a:p>
                      <a:r>
                        <a:rPr lang="en-US" sz="1500" b="0" dirty="0">
                          <a:solidFill>
                            <a:schemeClr val="tx1"/>
                          </a:solidFill>
                          <a:hlinkClick r:id="rId6"/>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9"/>
                        </a:rPr>
                        <a:t>Glud &amp; Marstrand A/S</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3216778615"/>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9AA8-2A08-FADD-4367-4A4AD259ECB6}"/>
              </a:ext>
            </a:extLst>
          </p:cNvPr>
          <p:cNvSpPr>
            <a:spLocks noGrp="1"/>
          </p:cNvSpPr>
          <p:nvPr>
            <p:ph type="ctrTitle"/>
          </p:nvPr>
        </p:nvSpPr>
        <p:spPr/>
        <p:txBody>
          <a:bodyPr/>
          <a:lstStyle/>
          <a:p>
            <a:r>
              <a:rPr lang="en-US" sz="4350" dirty="0"/>
              <a:t>Migration </a:t>
            </a:r>
            <a:r>
              <a:rPr lang="en-US" sz="4350" dirty="0">
                <a:solidFill>
                  <a:schemeClr val="tx2"/>
                </a:solidFill>
              </a:rPr>
              <a:t>Packs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EF65624-2057-425D-91EE-79F58FB675D9}"/>
              </a:ext>
            </a:extLst>
          </p:cNvPr>
          <p:cNvSpPr>
            <a:spLocks noGrp="1"/>
          </p:cNvSpPr>
          <p:nvPr>
            <p:ph type="body" sz="quarter" idx="10"/>
          </p:nvPr>
        </p:nvSpPr>
        <p:spPr>
          <a:xfrm>
            <a:off x="506915" y="2351876"/>
            <a:ext cx="11180653" cy="3982612"/>
          </a:xfrm>
        </p:spPr>
        <p:txBody>
          <a:bodyPr>
            <a:normAutofit fontScale="92500" lnSpcReduction="10000"/>
          </a:bodyPr>
          <a:lstStyle/>
          <a:p>
            <a:pPr fontAlgn="base">
              <a:spcAft>
                <a:spcPct val="0"/>
              </a:spcAft>
            </a:pPr>
            <a:r>
              <a:rPr lang="en-GB" sz="1899"/>
              <a:t>SAP will offer migration packs for</a:t>
            </a:r>
          </a:p>
          <a:p>
            <a:pPr marL="522550" lvl="1" indent="-342694" fontAlgn="base">
              <a:spcAft>
                <a:spcPct val="0"/>
              </a:spcAft>
              <a:buClr>
                <a:schemeClr val="tx2"/>
              </a:buClr>
              <a:buFont typeface="Arial" panose="020B0604020202020204" pitchFamily="34" charset="0"/>
              <a:buChar char="•"/>
            </a:pPr>
            <a:r>
              <a:rPr lang="en-US"/>
              <a:t>HANA, Portal, APIM, CPI, HTML 5 Apps, Mobile, Core capabilities (destinations, security, account model , …)</a:t>
            </a:r>
          </a:p>
          <a:p>
            <a:pPr>
              <a:buClr>
                <a:schemeClr val="tx2"/>
              </a:buClr>
            </a:pPr>
            <a:r>
              <a:rPr lang="en-US" b="1"/>
              <a:t>The Migration Handbook</a:t>
            </a:r>
          </a:p>
          <a:p>
            <a:pPr marL="522550" lvl="1" indent="-342694">
              <a:buClr>
                <a:schemeClr val="tx2"/>
              </a:buClr>
              <a:buFont typeface="Arial" panose="020B0604020202020204" pitchFamily="34" charset="0"/>
              <a:buChar char="•"/>
            </a:pPr>
            <a:r>
              <a:rPr lang="en-US"/>
              <a:t>The migration handbook has to describe precisely what the customer has to do in all 4 phases to migrate the respective service successfully. The Handbook will be kept up-to-date with the latest findings out of executed customer migrations. </a:t>
            </a:r>
          </a:p>
          <a:p>
            <a:pPr>
              <a:buClr>
                <a:schemeClr val="tx2"/>
              </a:buClr>
            </a:pPr>
            <a:r>
              <a:rPr lang="en-US" b="1"/>
              <a:t>How-to Guides, Best Practice Guides and FAQs</a:t>
            </a:r>
          </a:p>
          <a:p>
            <a:pPr marL="522550" lvl="1" indent="-342694">
              <a:buClr>
                <a:schemeClr val="tx2"/>
              </a:buClr>
              <a:buFont typeface="Arial" panose="020B0604020202020204" pitchFamily="34" charset="0"/>
              <a:buChar char="•"/>
            </a:pPr>
            <a:r>
              <a:rPr lang="en-US"/>
              <a:t>Every service will need specialized approaches dependent on the customer specific implementation. A continuously growing set of Assets is documenting and publishing this approaches to keep the discovery effort for the customer. </a:t>
            </a:r>
          </a:p>
          <a:p>
            <a:pPr>
              <a:buClr>
                <a:schemeClr val="tx2"/>
              </a:buClr>
            </a:pPr>
            <a:r>
              <a:rPr lang="en-US" b="1"/>
              <a:t>Migration Tooling</a:t>
            </a:r>
          </a:p>
          <a:p>
            <a:pPr marL="522550" lvl="1" indent="-342694">
              <a:buClr>
                <a:schemeClr val="tx2"/>
              </a:buClr>
              <a:buFont typeface="Arial" panose="020B0604020202020204" pitchFamily="34" charset="0"/>
              <a:buChar char="•"/>
            </a:pPr>
            <a:r>
              <a:rPr lang="en-US"/>
              <a:t>A set of documented scripts automating as many tasks as possible required to carry out the migration</a:t>
            </a:r>
          </a:p>
        </p:txBody>
      </p:sp>
      <p:sp>
        <p:nvSpPr>
          <p:cNvPr id="2" name="Title 1">
            <a:extLst>
              <a:ext uri="{FF2B5EF4-FFF2-40B4-BE49-F238E27FC236}">
                <a16:creationId xmlns:a16="http://schemas.microsoft.com/office/drawing/2014/main" id="{B9689AA6-AA1E-4FB7-A8DA-7C4752B0F4D3}"/>
              </a:ext>
            </a:extLst>
          </p:cNvPr>
          <p:cNvSpPr>
            <a:spLocks noGrp="1"/>
          </p:cNvSpPr>
          <p:nvPr>
            <p:ph type="title"/>
          </p:nvPr>
        </p:nvSpPr>
        <p:spPr/>
        <p:txBody>
          <a:bodyPr/>
          <a:lstStyle/>
          <a:p>
            <a:r>
              <a:rPr lang="en-US"/>
              <a:t>What’s in a Migration Pack?</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AE8B-8EA0-113F-90B4-A89F9FF7DD12}"/>
              </a:ext>
            </a:extLst>
          </p:cNvPr>
          <p:cNvSpPr>
            <a:spLocks noGrp="1"/>
          </p:cNvSpPr>
          <p:nvPr>
            <p:ph type="title"/>
          </p:nvPr>
        </p:nvSpPr>
        <p:spPr>
          <a:xfrm>
            <a:off x="504001" y="504000"/>
            <a:ext cx="11186476" cy="646331"/>
          </a:xfrm>
        </p:spPr>
        <p:txBody>
          <a:bodyPr/>
          <a:lstStyle/>
          <a:p>
            <a:pPr defTabSz="1088449"/>
            <a:r>
              <a:rPr lang="en-IE"/>
              <a:t>Neo Sunset program: Free migration assessment for SAP BTP customers</a:t>
            </a:r>
            <a:br>
              <a:rPr lang="en-IE" sz="2800" b="1"/>
            </a:br>
            <a:r>
              <a:rPr lang="en-IE" sz="1800" b="0"/>
              <a:t>Setting you on the right path to migrate your Neo implementation to a modern, multi-cloud foundation</a:t>
            </a:r>
            <a:endParaRPr lang="en-US" b="0"/>
          </a:p>
        </p:txBody>
      </p:sp>
      <p:sp>
        <p:nvSpPr>
          <p:cNvPr id="5" name="TextBox 4">
            <a:extLst>
              <a:ext uri="{FF2B5EF4-FFF2-40B4-BE49-F238E27FC236}">
                <a16:creationId xmlns:a16="http://schemas.microsoft.com/office/drawing/2014/main" id="{D36D9878-C94D-9C75-B55A-62E8635ED5E2}"/>
              </a:ext>
            </a:extLst>
          </p:cNvPr>
          <p:cNvSpPr txBox="1"/>
          <p:nvPr/>
        </p:nvSpPr>
        <p:spPr>
          <a:xfrm>
            <a:off x="470418" y="1359329"/>
            <a:ext cx="10825294" cy="307777"/>
          </a:xfrm>
          <a:prstGeom prst="rect">
            <a:avLst/>
          </a:prstGeom>
          <a:noFill/>
        </p:spPr>
        <p:txBody>
          <a:bodyPr wrap="square" lIns="0" tIns="0" rIns="0" bIns="0" rtlCol="0">
            <a:spAutoFit/>
          </a:bodyPr>
          <a:lstStyle/>
          <a:p>
            <a:pPr marL="0" marR="0" lvl="0" indent="0" algn="ctr"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2000" b="1" i="0" u="none" strike="noStrike" kern="0" cap="none" spc="0" normalizeH="0" baseline="0" noProof="0">
                <a:ln>
                  <a:noFill/>
                </a:ln>
                <a:solidFill>
                  <a:srgbClr val="1B90FF"/>
                </a:solidFill>
                <a:effectLst/>
                <a:uLnTx/>
                <a:uFillTx/>
                <a:latin typeface="Arial"/>
                <a:ea typeface="Arial Unicode MS" pitchFamily="34" charset="-128"/>
                <a:cs typeface="Arial Unicode MS" pitchFamily="34" charset="-128"/>
              </a:rPr>
              <a:t>Additional Information / Migration Packs:</a:t>
            </a:r>
          </a:p>
        </p:txBody>
      </p:sp>
      <p:sp>
        <p:nvSpPr>
          <p:cNvPr id="10" name="TextBox 9">
            <a:extLst>
              <a:ext uri="{FF2B5EF4-FFF2-40B4-BE49-F238E27FC236}">
                <a16:creationId xmlns:a16="http://schemas.microsoft.com/office/drawing/2014/main" id="{1BC2754B-D987-DF0A-D303-E6496B1E54E7}"/>
              </a:ext>
            </a:extLst>
          </p:cNvPr>
          <p:cNvSpPr txBox="1"/>
          <p:nvPr/>
        </p:nvSpPr>
        <p:spPr>
          <a:xfrm>
            <a:off x="9849135" y="6177887"/>
            <a:ext cx="1274388"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hlinkClick r:id="rId2"/>
              </a:rPr>
              <a:t>Migration Packs</a:t>
            </a:r>
            <a:endPar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pic>
        <p:nvPicPr>
          <p:cNvPr id="11" name="Picture 10" descr="Picture 11.jpg"/>
          <p:cNvPicPr>
            <a:picLocks noChangeAspect="1"/>
          </p:cNvPicPr>
          <p:nvPr/>
        </p:nvPicPr>
        <p:blipFill>
          <a:blip r:embed="rId3"/>
          <a:stretch>
            <a:fillRect/>
          </a:stretch>
        </p:blipFill>
        <p:spPr>
          <a:xfrm>
            <a:off x="2442949" y="1790044"/>
            <a:ext cx="7122650" cy="456395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B3F339-A3CC-4DF5-9BAD-8E4DFE661D76}"/>
              </a:ext>
            </a:extLst>
          </p:cNvPr>
          <p:cNvSpPr>
            <a:spLocks noGrp="1"/>
          </p:cNvSpPr>
          <p:nvPr>
            <p:ph type="title"/>
          </p:nvPr>
        </p:nvSpPr>
        <p:spPr>
          <a:xfrm>
            <a:off x="455545" y="396717"/>
            <a:ext cx="11232021" cy="369236"/>
          </a:xfrm>
        </p:spPr>
        <p:txBody>
          <a:bodyPr/>
          <a:lstStyle/>
          <a:p>
            <a:r>
              <a:rPr lang="en-US"/>
              <a:t> Service Specific Migration Packs</a:t>
            </a:r>
          </a:p>
        </p:txBody>
      </p:sp>
      <p:sp>
        <p:nvSpPr>
          <p:cNvPr id="5" name="TextBox 4">
            <a:extLst>
              <a:ext uri="{FF2B5EF4-FFF2-40B4-BE49-F238E27FC236}">
                <a16:creationId xmlns:a16="http://schemas.microsoft.com/office/drawing/2014/main" id="{87BF5540-F318-4930-2E33-181171C51889}"/>
              </a:ext>
            </a:extLst>
          </p:cNvPr>
          <p:cNvSpPr txBox="1"/>
          <p:nvPr/>
        </p:nvSpPr>
        <p:spPr>
          <a:xfrm>
            <a:off x="9849135" y="6177887"/>
            <a:ext cx="1274388"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hlinkClick r:id="rId2"/>
              </a:rPr>
              <a:t>Migration Packs</a:t>
            </a:r>
            <a:endPar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endParaRPr>
          </a:p>
        </p:txBody>
      </p:sp>
      <p:graphicFrame>
        <p:nvGraphicFramePr>
          <p:cNvPr id="10" name="Table 4">
            <a:extLst>
              <a:ext uri="{FF2B5EF4-FFF2-40B4-BE49-F238E27FC236}">
                <a16:creationId xmlns:a16="http://schemas.microsoft.com/office/drawing/2014/main" id="{16E90539-B636-438F-B05F-3A786EF7162F}"/>
              </a:ext>
            </a:extLst>
          </p:cNvPr>
          <p:cNvGraphicFramePr>
            <a:graphicFrameLocks noGrp="1"/>
          </p:cNvGraphicFramePr>
          <p:nvPr/>
        </p:nvGraphicFramePr>
        <p:xfrm>
          <a:off x="578059" y="1377122"/>
          <a:ext cx="10545464" cy="4096728"/>
        </p:xfrm>
        <a:graphic>
          <a:graphicData uri="http://schemas.openxmlformats.org/drawingml/2006/table">
            <a:tbl>
              <a:tblPr firstRow="1" bandRow="1">
                <a:tableStyleId>{EB344D84-9AFB-497E-A393-DC336BA19D2E}</a:tableStyleId>
              </a:tblPr>
              <a:tblGrid>
                <a:gridCol w="5112381">
                  <a:extLst>
                    <a:ext uri="{9D8B030D-6E8A-4147-A177-3AD203B41FA5}">
                      <a16:colId xmlns:a16="http://schemas.microsoft.com/office/drawing/2014/main" val="790362812"/>
                    </a:ext>
                  </a:extLst>
                </a:gridCol>
                <a:gridCol w="5433083">
                  <a:extLst>
                    <a:ext uri="{9D8B030D-6E8A-4147-A177-3AD203B41FA5}">
                      <a16:colId xmlns:a16="http://schemas.microsoft.com/office/drawing/2014/main" val="2312827959"/>
                    </a:ext>
                  </a:extLst>
                </a:gridCol>
              </a:tblGrid>
              <a:tr h="406066">
                <a:tc>
                  <a:txBody>
                    <a:bodyPr/>
                    <a:lstStyle/>
                    <a:p>
                      <a:r>
                        <a:rPr lang="en-IE" sz="2100"/>
                        <a:t>Service Component</a:t>
                      </a:r>
                    </a:p>
                  </a:txBody>
                  <a:tcPr marL="91416" marR="91416" marT="45708" marB="45708">
                    <a:solidFill>
                      <a:schemeClr val="tx2"/>
                    </a:solidFill>
                  </a:tcPr>
                </a:tc>
                <a:tc>
                  <a:txBody>
                    <a:bodyPr/>
                    <a:lstStyle/>
                    <a:p>
                      <a:r>
                        <a:rPr lang="en-IE" sz="2100"/>
                        <a:t>Guide &amp; Tools</a:t>
                      </a:r>
                      <a:endParaRPr lang="en-IE" sz="2100">
                        <a:solidFill>
                          <a:schemeClr val="bg1"/>
                        </a:solidFill>
                      </a:endParaRPr>
                    </a:p>
                  </a:txBody>
                  <a:tcPr marL="91416" marR="91416" marT="45708" marB="45708">
                    <a:solidFill>
                      <a:schemeClr val="tx2"/>
                    </a:solidFill>
                  </a:tcPr>
                </a:tc>
                <a:extLst>
                  <a:ext uri="{0D108BD9-81ED-4DB2-BD59-A6C34878D82A}">
                    <a16:rowId xmlns:a16="http://schemas.microsoft.com/office/drawing/2014/main" val="20938340"/>
                  </a:ext>
                </a:extLst>
              </a:tr>
              <a:tr h="359976">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US" sz="1600"/>
                        <a:t>SAP Cloud Integration</a:t>
                      </a:r>
                    </a:p>
                  </a:txBody>
                  <a:tcPr marL="91416" marR="91416" marT="45708" marB="45708"/>
                </a:tc>
                <a:tc>
                  <a:txBody>
                    <a:bodyPr/>
                    <a:lstStyle/>
                    <a:p>
                      <a:r>
                        <a:rPr lang="en-IE" sz="1600">
                          <a:hlinkClick r:id="rId3"/>
                        </a:rPr>
                        <a:t>Available</a:t>
                      </a:r>
                      <a:endParaRPr lang="en-IE" sz="1600"/>
                    </a:p>
                  </a:txBody>
                  <a:tcPr marL="91416" marR="91416" marT="45708" marB="45708"/>
                </a:tc>
                <a:extLst>
                  <a:ext uri="{0D108BD9-81ED-4DB2-BD59-A6C34878D82A}">
                    <a16:rowId xmlns:a16="http://schemas.microsoft.com/office/drawing/2014/main" val="2532658636"/>
                  </a:ext>
                </a:extLst>
              </a:tr>
              <a:tr h="330864">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US" sz="1600"/>
                        <a:t>API Management</a:t>
                      </a:r>
                    </a:p>
                  </a:txBody>
                  <a:tcPr marL="91416" marR="91416" marT="45708" marB="45708"/>
                </a:tc>
                <a:tc>
                  <a:txBody>
                    <a:bodyPr/>
                    <a:lstStyle/>
                    <a:p>
                      <a:r>
                        <a:rPr lang="en-IE" sz="1600">
                          <a:hlinkClick r:id="rId4"/>
                        </a:rPr>
                        <a:t>Available</a:t>
                      </a:r>
                      <a:endParaRPr lang="en-IE" sz="1600"/>
                    </a:p>
                  </a:txBody>
                  <a:tcPr marL="91416" marR="91416" marT="45708" marB="45708"/>
                </a:tc>
                <a:extLst>
                  <a:ext uri="{0D108BD9-81ED-4DB2-BD59-A6C34878D82A}">
                    <a16:rowId xmlns:a16="http://schemas.microsoft.com/office/drawing/2014/main" val="2707424277"/>
                  </a:ext>
                </a:extLst>
              </a:tr>
              <a:tr h="330712">
                <a:tc>
                  <a:txBody>
                    <a:bodyPr/>
                    <a:lstStyle/>
                    <a:p>
                      <a:pPr marL="0" lvl="1" indent="0" algn="l">
                        <a:buFont typeface="Arial" panose="020B0604020202020204" pitchFamily="34" charset="0"/>
                        <a:buNone/>
                      </a:pPr>
                      <a:r>
                        <a:rPr lang="en-US" sz="1600"/>
                        <a:t>HTML5 Applications</a:t>
                      </a:r>
                    </a:p>
                  </a:txBody>
                  <a:tcPr marL="76070" marR="76070" marT="38011" marB="38011"/>
                </a:tc>
                <a:tc>
                  <a:txBody>
                    <a:bodyPr/>
                    <a:lstStyle/>
                    <a:p>
                      <a:r>
                        <a:rPr lang="en-IE" sz="1600">
                          <a:hlinkClick r:id="rId5"/>
                        </a:rPr>
                        <a:t>Available</a:t>
                      </a:r>
                      <a:endParaRPr lang="en-IE" sz="1600"/>
                    </a:p>
                  </a:txBody>
                  <a:tcPr marL="76070" marR="76070" marT="38011" marB="38011"/>
                </a:tc>
                <a:extLst>
                  <a:ext uri="{0D108BD9-81ED-4DB2-BD59-A6C34878D82A}">
                    <a16:rowId xmlns:a16="http://schemas.microsoft.com/office/drawing/2014/main" val="1789080731"/>
                  </a:ext>
                </a:extLst>
              </a:tr>
              <a:tr h="330712">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SAP Cloud Portal Service</a:t>
                      </a:r>
                    </a:p>
                  </a:txBody>
                  <a:tcPr marL="76070" marR="76070" marT="38011" marB="38011"/>
                </a:tc>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IE" sz="1600" kern="1200">
                          <a:solidFill>
                            <a:schemeClr val="dk1"/>
                          </a:solidFill>
                          <a:latin typeface="+mn-lt"/>
                          <a:ea typeface="+mn-ea"/>
                          <a:cs typeface="+mn-cs"/>
                          <a:hlinkClick r:id="rId6"/>
                        </a:rPr>
                        <a:t>Available</a:t>
                      </a:r>
                      <a:endParaRPr lang="en-IE" sz="1600" kern="1200">
                        <a:solidFill>
                          <a:schemeClr val="dk1"/>
                        </a:solidFill>
                        <a:latin typeface="+mn-lt"/>
                        <a:ea typeface="+mn-ea"/>
                        <a:cs typeface="+mn-cs"/>
                      </a:endParaRPr>
                    </a:p>
                  </a:txBody>
                  <a:tcPr marL="76070" marR="76070" marT="38011" marB="38011"/>
                </a:tc>
                <a:extLst>
                  <a:ext uri="{0D108BD9-81ED-4DB2-BD59-A6C34878D82A}">
                    <a16:rowId xmlns:a16="http://schemas.microsoft.com/office/drawing/2014/main" val="4292885227"/>
                  </a:ext>
                </a:extLst>
              </a:tr>
              <a:tr h="330712">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US" sz="1600"/>
                        <a:t>Mobile Services</a:t>
                      </a:r>
                    </a:p>
                  </a:txBody>
                  <a:tcPr marL="91416" marR="91416" marT="45708" marB="45708"/>
                </a:tc>
                <a:tc>
                  <a:txBody>
                    <a:bodyPr/>
                    <a:lstStyle/>
                    <a:p>
                      <a:r>
                        <a:rPr lang="en-IE" sz="1600">
                          <a:hlinkClick r:id="rId7"/>
                        </a:rPr>
                        <a:t>Available</a:t>
                      </a:r>
                      <a:endParaRPr lang="en-IE" sz="1600"/>
                    </a:p>
                  </a:txBody>
                  <a:tcPr marL="91416" marR="91416" marT="45708" marB="45708"/>
                </a:tc>
                <a:extLst>
                  <a:ext uri="{0D108BD9-81ED-4DB2-BD59-A6C34878D82A}">
                    <a16:rowId xmlns:a16="http://schemas.microsoft.com/office/drawing/2014/main" val="3236085569"/>
                  </a:ext>
                </a:extLst>
              </a:tr>
              <a:tr h="330712">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US" sz="1600"/>
                        <a:t>Data Quality Services</a:t>
                      </a:r>
                    </a:p>
                  </a:txBody>
                  <a:tcPr marL="91416" marR="91416" marT="45708" marB="45708"/>
                </a:tc>
                <a:tc>
                  <a:txBody>
                    <a:bodyPr/>
                    <a:lstStyle/>
                    <a:p>
                      <a:r>
                        <a:rPr lang="en-IE" sz="1600">
                          <a:hlinkClick r:id="rId8"/>
                        </a:rPr>
                        <a:t>Available</a:t>
                      </a:r>
                      <a:endParaRPr lang="en-IE" sz="1600"/>
                    </a:p>
                  </a:txBody>
                  <a:tcPr marL="91416" marR="91416" marT="45708" marB="45708"/>
                </a:tc>
                <a:extLst>
                  <a:ext uri="{0D108BD9-81ED-4DB2-BD59-A6C34878D82A}">
                    <a16:rowId xmlns:a16="http://schemas.microsoft.com/office/drawing/2014/main" val="350097602"/>
                  </a:ext>
                </a:extLst>
              </a:tr>
              <a:tr h="330712">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SAP Document Management Service</a:t>
                      </a:r>
                    </a:p>
                  </a:txBody>
                  <a:tcPr marL="76070" marR="76070" marT="38011" marB="38011"/>
                </a:tc>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IE" sz="1600" kern="1200">
                          <a:solidFill>
                            <a:schemeClr val="dk1"/>
                          </a:solidFill>
                          <a:latin typeface="+mn-lt"/>
                          <a:ea typeface="+mn-ea"/>
                          <a:cs typeface="+mn-cs"/>
                          <a:hlinkClick r:id="rId9"/>
                        </a:rPr>
                        <a:t>Available</a:t>
                      </a:r>
                      <a:endParaRPr lang="en-IE" sz="1600" kern="1200">
                        <a:solidFill>
                          <a:schemeClr val="dk1"/>
                        </a:solidFill>
                        <a:latin typeface="+mn-lt"/>
                        <a:ea typeface="+mn-ea"/>
                        <a:cs typeface="+mn-cs"/>
                      </a:endParaRPr>
                    </a:p>
                  </a:txBody>
                  <a:tcPr marL="76070" marR="76070" marT="38011" marB="38011"/>
                </a:tc>
                <a:extLst>
                  <a:ext uri="{0D108BD9-81ED-4DB2-BD59-A6C34878D82A}">
                    <a16:rowId xmlns:a16="http://schemas.microsoft.com/office/drawing/2014/main" val="2237705838"/>
                  </a:ext>
                </a:extLst>
              </a:tr>
              <a:tr h="330712">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SAP Forms Service by Adobe</a:t>
                      </a:r>
                    </a:p>
                  </a:txBody>
                  <a:tcPr marL="76070" marR="76070" marT="38011" marB="38011"/>
                </a:tc>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IE" sz="1600" kern="1200">
                          <a:solidFill>
                            <a:schemeClr val="dk1"/>
                          </a:solidFill>
                          <a:latin typeface="+mn-lt"/>
                          <a:ea typeface="+mn-ea"/>
                          <a:cs typeface="+mn-cs"/>
                          <a:hlinkClick r:id="rId10"/>
                        </a:rPr>
                        <a:t>Available</a:t>
                      </a:r>
                      <a:endParaRPr lang="en-IE" sz="1600" kern="1200">
                        <a:solidFill>
                          <a:schemeClr val="dk1"/>
                        </a:solidFill>
                        <a:latin typeface="+mn-lt"/>
                        <a:ea typeface="+mn-ea"/>
                        <a:cs typeface="+mn-cs"/>
                      </a:endParaRPr>
                    </a:p>
                  </a:txBody>
                  <a:tcPr marL="76070" marR="76070" marT="38011" marB="38011"/>
                </a:tc>
                <a:extLst>
                  <a:ext uri="{0D108BD9-81ED-4DB2-BD59-A6C34878D82A}">
                    <a16:rowId xmlns:a16="http://schemas.microsoft.com/office/drawing/2014/main" val="3495699643"/>
                  </a:ext>
                </a:extLst>
              </a:tr>
              <a:tr h="330712">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SAP Open Connectors</a:t>
                      </a:r>
                    </a:p>
                  </a:txBody>
                  <a:tcPr marL="76070" marR="76070" marT="38011" marB="38011"/>
                </a:tc>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IE" sz="1600" kern="1200">
                          <a:solidFill>
                            <a:schemeClr val="dk1"/>
                          </a:solidFill>
                          <a:latin typeface="+mn-lt"/>
                          <a:ea typeface="+mn-ea"/>
                          <a:cs typeface="+mn-cs"/>
                          <a:hlinkClick r:id="rId11"/>
                        </a:rPr>
                        <a:t>Available</a:t>
                      </a:r>
                      <a:endParaRPr lang="en-IE" sz="1600" kern="1200">
                        <a:solidFill>
                          <a:schemeClr val="dk1"/>
                        </a:solidFill>
                        <a:latin typeface="+mn-lt"/>
                        <a:ea typeface="+mn-ea"/>
                        <a:cs typeface="+mn-cs"/>
                      </a:endParaRPr>
                    </a:p>
                  </a:txBody>
                  <a:tcPr marL="76070" marR="76070" marT="38011" marB="38011"/>
                </a:tc>
                <a:extLst>
                  <a:ext uri="{0D108BD9-81ED-4DB2-BD59-A6C34878D82A}">
                    <a16:rowId xmlns:a16="http://schemas.microsoft.com/office/drawing/2014/main" val="237794946"/>
                  </a:ext>
                </a:extLst>
              </a:tr>
              <a:tr h="330712">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SAP Workflow Management</a:t>
                      </a:r>
                    </a:p>
                  </a:txBody>
                  <a:tcPr marL="76070" marR="76070" marT="38011" marB="38011"/>
                </a:tc>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IE" sz="1600" kern="1200">
                          <a:solidFill>
                            <a:schemeClr val="dk1"/>
                          </a:solidFill>
                          <a:latin typeface="+mn-lt"/>
                          <a:ea typeface="+mn-ea"/>
                          <a:cs typeface="+mn-cs"/>
                          <a:hlinkClick r:id="rId12"/>
                        </a:rPr>
                        <a:t>Available</a:t>
                      </a:r>
                      <a:endParaRPr lang="en-IE" sz="1600" kern="1200">
                        <a:solidFill>
                          <a:schemeClr val="dk1"/>
                        </a:solidFill>
                        <a:latin typeface="+mn-lt"/>
                        <a:ea typeface="+mn-ea"/>
                        <a:cs typeface="+mn-cs"/>
                      </a:endParaRPr>
                    </a:p>
                  </a:txBody>
                  <a:tcPr marL="76070" marR="76070" marT="38011" marB="38011"/>
                </a:tc>
                <a:extLst>
                  <a:ext uri="{0D108BD9-81ED-4DB2-BD59-A6C34878D82A}">
                    <a16:rowId xmlns:a16="http://schemas.microsoft.com/office/drawing/2014/main" val="3512132353"/>
                  </a:ext>
                </a:extLst>
              </a:tr>
              <a:tr h="330712">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IE" sz="1600" kern="1200">
                          <a:solidFill>
                            <a:schemeClr val="dk1"/>
                          </a:solidFill>
                          <a:latin typeface="+mn-lt"/>
                          <a:ea typeface="+mn-ea"/>
                          <a:cs typeface="+mn-cs"/>
                        </a:rPr>
                        <a:t>SAP HANA Service</a:t>
                      </a:r>
                    </a:p>
                  </a:txBody>
                  <a:tcPr marL="91416" marR="91416" marT="45708" marB="45708"/>
                </a:tc>
                <a:tc>
                  <a:txBody>
                    <a:bodyPr/>
                    <a:lstStyle/>
                    <a:p>
                      <a:pPr marL="0" marR="0" lvl="0" indent="0" algn="l" defTabSz="1088231" rtl="0" eaLnBrk="1" fontAlgn="auto" latinLnBrk="0" hangingPunct="1">
                        <a:lnSpc>
                          <a:spcPct val="100000"/>
                        </a:lnSpc>
                        <a:spcBef>
                          <a:spcPts val="0"/>
                        </a:spcBef>
                        <a:spcAft>
                          <a:spcPts val="0"/>
                        </a:spcAft>
                        <a:buClrTx/>
                        <a:buSzTx/>
                        <a:buFontTx/>
                        <a:buNone/>
                        <a:tabLst/>
                        <a:defRPr/>
                      </a:pPr>
                      <a:r>
                        <a:rPr lang="en-IE" sz="1600" kern="1200">
                          <a:solidFill>
                            <a:schemeClr val="dk1"/>
                          </a:solidFill>
                          <a:latin typeface="+mn-lt"/>
                          <a:ea typeface="+mn-ea"/>
                          <a:cs typeface="+mn-cs"/>
                          <a:hlinkClick r:id="rId13"/>
                        </a:rPr>
                        <a:t>Available</a:t>
                      </a:r>
                      <a:endParaRPr lang="en-IE" sz="1600" kern="1200">
                        <a:solidFill>
                          <a:schemeClr val="dk1"/>
                        </a:solidFill>
                        <a:latin typeface="+mn-lt"/>
                        <a:ea typeface="+mn-ea"/>
                        <a:cs typeface="+mn-cs"/>
                      </a:endParaRPr>
                    </a:p>
                  </a:txBody>
                  <a:tcPr marL="91416" marR="91416" marT="45708" marB="45708"/>
                </a:tc>
                <a:extLst>
                  <a:ext uri="{0D108BD9-81ED-4DB2-BD59-A6C34878D82A}">
                    <a16:rowId xmlns:a16="http://schemas.microsoft.com/office/drawing/2014/main" val="27876713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D262A6-AC45-DF24-5666-1C1EC21AC116}"/>
              </a:ext>
            </a:extLst>
          </p:cNvPr>
          <p:cNvSpPr>
            <a:spLocks noGrp="1"/>
          </p:cNvSpPr>
          <p:nvPr>
            <p:ph type="body" sz="quarter" idx="10"/>
          </p:nvPr>
        </p:nvSpPr>
        <p:spPr/>
        <p:txBody>
          <a:bodyPr/>
          <a:lstStyle/>
          <a:p>
            <a:r>
              <a:rPr lang="en-US" dirty="0"/>
              <a:t>For this migration roadmap we analyzed the following subaccounts</a:t>
            </a:r>
          </a:p>
        </p:txBody>
      </p:sp>
      <p:sp>
        <p:nvSpPr>
          <p:cNvPr id="3" name="Title 2">
            <a:extLst>
              <a:ext uri="{FF2B5EF4-FFF2-40B4-BE49-F238E27FC236}">
                <a16:creationId xmlns:a16="http://schemas.microsoft.com/office/drawing/2014/main" id="{668D879B-FE71-91E6-2423-DFFF98E3EE93}"/>
              </a:ext>
            </a:extLst>
          </p:cNvPr>
          <p:cNvSpPr>
            <a:spLocks noGrp="1"/>
          </p:cNvSpPr>
          <p:nvPr>
            <p:ph type="title"/>
          </p:nvPr>
        </p:nvSpPr>
        <p:spPr/>
        <p:txBody>
          <a:bodyPr/>
          <a:lstStyle/>
          <a:p>
            <a:r>
              <a:rPr lang="en-US" dirty="0"/>
              <a:t>Migration Readiness Check – Subaccount Overview</a:t>
            </a:r>
          </a:p>
        </p:txBody>
      </p:sp>
      <p:graphicFrame>
        <p:nvGraphicFramePr>
          <p:cNvPr id="2" name="Table 1">
            <a:extLst>
              <a:ext uri="{FF2B5EF4-FFF2-40B4-BE49-F238E27FC236}">
                <a16:creationId xmlns:a16="http://schemas.microsoft.com/office/drawing/2014/main" id="{3FA925F6-3E7E-CED4-AD1E-AB71D909EFFA}"/>
              </a:ext>
            </a:extLst>
          </p:cNvPr>
          <p:cNvGraphicFramePr>
            <a:graphicFrameLocks noGrp="1"/>
          </p:cNvGraphicFramePr>
          <p:nvPr>
            <p:extLst>
              <p:ext uri="{D42A27DB-BD31-4B8C-83A1-F6EECF244321}">
                <p14:modId xmlns:p14="http://schemas.microsoft.com/office/powerpoint/2010/main" val="3745732231"/>
              </p:ext>
            </p:extLst>
          </p:nvPr>
        </p:nvGraphicFramePr>
        <p:xfrm>
          <a:off x="504000" y="2138187"/>
          <a:ext cx="11185780" cy="3378168"/>
        </p:xfrm>
        <a:graphic>
          <a:graphicData uri="http://schemas.openxmlformats.org/drawingml/2006/table">
            <a:tbl>
              <a:tblPr firstRow="1" bandRow="1">
                <a:tableStyleId>{5C22544A-7EE6-4342-B048-85BDC9FD1C3A}</a:tableStyleId>
              </a:tblPr>
              <a:tblGrid>
                <a:gridCol w="3091451">
                  <a:extLst>
                    <a:ext uri="{9D8B030D-6E8A-4147-A177-3AD203B41FA5}">
                      <a16:colId xmlns:a16="http://schemas.microsoft.com/office/drawing/2014/main" val="20000"/>
                    </a:ext>
                  </a:extLst>
                </a:gridCol>
                <a:gridCol w="3091451">
                  <a:extLst>
                    <a:ext uri="{9D8B030D-6E8A-4147-A177-3AD203B41FA5}">
                      <a16:colId xmlns:a16="http://schemas.microsoft.com/office/drawing/2014/main" val="20001"/>
                    </a:ext>
                  </a:extLst>
                </a:gridCol>
                <a:gridCol w="5002878">
                  <a:extLst>
                    <a:ext uri="{9D8B030D-6E8A-4147-A177-3AD203B41FA5}">
                      <a16:colId xmlns:a16="http://schemas.microsoft.com/office/drawing/2014/main" val="20002"/>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Global Account</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Subaccount</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Services</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0"/>
                  </a:ext>
                </a:extLst>
              </a:tr>
              <a:tr h="448649">
                <a:tc>
                  <a:txBody>
                    <a:bodyPr/>
                    <a:lstStyle/>
                    <a:p>
                      <a:r>
                        <a:rPr lang="en-US" sz="1500" b="0" dirty="0">
                          <a:solidFill>
                            <a:schemeClr val="tx1"/>
                          </a:solidFill>
                          <a:hlinkClick r:id="rId3"/>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4"/>
                        </a:rPr>
                        <a:t>Cloud Platform Integration Productive - l5676</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Cloud Integration</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1"/>
                  </a:ext>
                </a:extLst>
              </a:tr>
              <a:tr h="448649">
                <a:tc>
                  <a:txBody>
                    <a:bodyPr/>
                    <a:lstStyle/>
                    <a:p>
                      <a:r>
                        <a:rPr lang="en-US" sz="1500" b="0" dirty="0">
                          <a:solidFill>
                            <a:schemeClr val="tx1"/>
                          </a:solidFill>
                          <a:hlinkClick r:id="rId3"/>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5"/>
                        </a:rPr>
                        <a:t>Cloud Platform Integration Test - e5661</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Cloud Integration</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2510367235"/>
                  </a:ext>
                </a:extLst>
              </a:tr>
              <a:tr h="448649">
                <a:tc>
                  <a:txBody>
                    <a:bodyPr/>
                    <a:lstStyle/>
                    <a:p>
                      <a:r>
                        <a:rPr lang="en-US" sz="1500" b="0" dirty="0">
                          <a:solidFill>
                            <a:schemeClr val="tx1"/>
                          </a:solidFill>
                          <a:hlinkClick r:id="rId3"/>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6"/>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10876959"/>
                  </a:ext>
                </a:extLst>
              </a:tr>
              <a:tr h="448649">
                <a:tc>
                  <a:txBody>
                    <a:bodyPr/>
                    <a:lstStyle/>
                    <a:p>
                      <a:r>
                        <a:rPr lang="en-US" sz="1500" b="0" dirty="0">
                          <a:solidFill>
                            <a:schemeClr val="tx1"/>
                          </a:solidFill>
                          <a:hlinkClick r:id="rId7"/>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8"/>
                        </a:rPr>
                        <a:t>Cloud Platform Integration Productive - l100435</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Cloud Integration</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845076116"/>
                  </a:ext>
                </a:extLst>
              </a:tr>
              <a:tr h="448649">
                <a:tc>
                  <a:txBody>
                    <a:bodyPr/>
                    <a:lstStyle/>
                    <a:p>
                      <a:r>
                        <a:rPr lang="en-US" sz="1500" b="0" dirty="0">
                          <a:solidFill>
                            <a:schemeClr val="tx1"/>
                          </a:solidFill>
                          <a:hlinkClick r:id="rId7"/>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9"/>
                        </a:rPr>
                        <a:t>Cloud Platform Integration Test - e100212</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Cloud Integration</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10665347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D262A6-AC45-DF24-5666-1C1EC21AC116}"/>
              </a:ext>
            </a:extLst>
          </p:cNvPr>
          <p:cNvSpPr>
            <a:spLocks noGrp="1"/>
          </p:cNvSpPr>
          <p:nvPr>
            <p:ph type="body" sz="quarter" idx="10"/>
          </p:nvPr>
        </p:nvSpPr>
        <p:spPr/>
        <p:txBody>
          <a:bodyPr/>
          <a:lstStyle/>
          <a:p>
            <a:r>
              <a:rPr lang="en-US" dirty="0"/>
              <a:t>For this migration roadmap we analyzed the following subaccounts</a:t>
            </a:r>
          </a:p>
        </p:txBody>
      </p:sp>
      <p:sp>
        <p:nvSpPr>
          <p:cNvPr id="3" name="Title 2">
            <a:extLst>
              <a:ext uri="{FF2B5EF4-FFF2-40B4-BE49-F238E27FC236}">
                <a16:creationId xmlns:a16="http://schemas.microsoft.com/office/drawing/2014/main" id="{668D879B-FE71-91E6-2423-DFFF98E3EE93}"/>
              </a:ext>
            </a:extLst>
          </p:cNvPr>
          <p:cNvSpPr>
            <a:spLocks noGrp="1"/>
          </p:cNvSpPr>
          <p:nvPr>
            <p:ph type="title"/>
          </p:nvPr>
        </p:nvSpPr>
        <p:spPr/>
        <p:txBody>
          <a:bodyPr/>
          <a:lstStyle/>
          <a:p>
            <a:r>
              <a:rPr lang="en-US" dirty="0"/>
              <a:t>Migration Readiness Check – Subaccount Overview</a:t>
            </a:r>
          </a:p>
        </p:txBody>
      </p:sp>
      <p:graphicFrame>
        <p:nvGraphicFramePr>
          <p:cNvPr id="2" name="Table 1">
            <a:extLst>
              <a:ext uri="{FF2B5EF4-FFF2-40B4-BE49-F238E27FC236}">
                <a16:creationId xmlns:a16="http://schemas.microsoft.com/office/drawing/2014/main" id="{3FA925F6-3E7E-CED4-AD1E-AB71D909EFFA}"/>
              </a:ext>
            </a:extLst>
          </p:cNvPr>
          <p:cNvGraphicFramePr>
            <a:graphicFrameLocks noGrp="1"/>
          </p:cNvGraphicFramePr>
          <p:nvPr>
            <p:extLst>
              <p:ext uri="{D42A27DB-BD31-4B8C-83A1-F6EECF244321}">
                <p14:modId xmlns:p14="http://schemas.microsoft.com/office/powerpoint/2010/main" val="3745732231"/>
              </p:ext>
            </p:extLst>
          </p:nvPr>
        </p:nvGraphicFramePr>
        <p:xfrm>
          <a:off x="504000" y="2138187"/>
          <a:ext cx="11185780" cy="973656"/>
        </p:xfrm>
        <a:graphic>
          <a:graphicData uri="http://schemas.openxmlformats.org/drawingml/2006/table">
            <a:tbl>
              <a:tblPr firstRow="1" bandRow="1">
                <a:tableStyleId>{5C22544A-7EE6-4342-B048-85BDC9FD1C3A}</a:tableStyleId>
              </a:tblPr>
              <a:tblGrid>
                <a:gridCol w="3091451">
                  <a:extLst>
                    <a:ext uri="{9D8B030D-6E8A-4147-A177-3AD203B41FA5}">
                      <a16:colId xmlns:a16="http://schemas.microsoft.com/office/drawing/2014/main" val="20000"/>
                    </a:ext>
                  </a:extLst>
                </a:gridCol>
                <a:gridCol w="3091451">
                  <a:extLst>
                    <a:ext uri="{9D8B030D-6E8A-4147-A177-3AD203B41FA5}">
                      <a16:colId xmlns:a16="http://schemas.microsoft.com/office/drawing/2014/main" val="20001"/>
                    </a:ext>
                  </a:extLst>
                </a:gridCol>
                <a:gridCol w="5002878">
                  <a:extLst>
                    <a:ext uri="{9D8B030D-6E8A-4147-A177-3AD203B41FA5}">
                      <a16:colId xmlns:a16="http://schemas.microsoft.com/office/drawing/2014/main" val="20002"/>
                    </a:ext>
                  </a:extLst>
                </a:gridCol>
              </a:tblGrid>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Global Account</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Subaccount</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Services</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0"/>
                  </a:ext>
                </a:extLst>
              </a:tr>
              <a:tr h="448649">
                <a:tc>
                  <a:txBody>
                    <a:bodyPr/>
                    <a:lstStyle/>
                    <a:p>
                      <a:r>
                        <a:rPr lang="en-US" sz="1500" b="0" dirty="0">
                          <a:solidFill>
                            <a:schemeClr val="tx1"/>
                          </a:solidFill>
                          <a:hlinkClick r:id="rId2"/>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a:solidFill>
                            <a:schemeClr val="tx1"/>
                          </a:solidFill>
                          <a:hlinkClick r:id="rId3"/>
                        </a:rPr>
                        <a:t>Envases Universales de México, S.A.P.I. de C.V.</a:t>
                      </a:r>
                      <a:endParaRPr lang="en-US" sz="1500" b="0" i="0" dirty="0">
                        <a:solidFill>
                          <a:schemeClr val="tx1"/>
                        </a:solidFill>
                        <a:latin typeface="72 Brand" panose="020B0504030603020204" pitchFamily="34" charset="0"/>
                      </a:endParaRPr>
                    </a:p>
                  </a:txBody>
                  <a:tcPr marL="121892" marR="121892" marT="71964" marB="71964" anchor="ctr"/>
                </a:tc>
                <a:tc>
                  <a:txBody>
                    <a:bodyPr/>
                    <a:lstStyle/>
                    <a:p>
                      <a:r>
                        <a:rPr lang="en-US" sz="1500" b="0" dirty="0">
                          <a:solidFill>
                            <a:schemeClr val="tx1"/>
                          </a:solidFill>
                        </a:rPr>
                        <a:t>-</a:t>
                      </a:r>
                      <a:endParaRPr lang="en-US" sz="15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8D879B-FE71-91E6-2423-DFFF98E3EE93}"/>
              </a:ext>
            </a:extLst>
          </p:cNvPr>
          <p:cNvSpPr>
            <a:spLocks noGrp="1"/>
          </p:cNvSpPr>
          <p:nvPr>
            <p:ph type="title"/>
          </p:nvPr>
        </p:nvSpPr>
        <p:spPr/>
        <p:txBody>
          <a:bodyPr/>
          <a:lstStyle/>
          <a:p>
            <a:r>
              <a:rPr lang="en-US" dirty="0"/>
              <a:t>Migration Readiness Check – Other Solutions Overview</a:t>
            </a:r>
          </a:p>
        </p:txBody>
      </p:sp>
      <p:graphicFrame>
        <p:nvGraphicFramePr>
          <p:cNvPr id="4" name="Table 3">
            <a:extLst>
              <a:ext uri="{FF2B5EF4-FFF2-40B4-BE49-F238E27FC236}">
                <a16:creationId xmlns:a16="http://schemas.microsoft.com/office/drawing/2014/main" id="{7124B9B8-D7F5-B825-24F0-1A4203BDEC25}"/>
              </a:ext>
            </a:extLst>
          </p:cNvPr>
          <p:cNvGraphicFramePr>
            <a:graphicFrameLocks noGrp="1"/>
          </p:cNvGraphicFramePr>
          <p:nvPr>
            <p:extLst>
              <p:ext uri="{D42A27DB-BD31-4B8C-83A1-F6EECF244321}">
                <p14:modId xmlns:p14="http://schemas.microsoft.com/office/powerpoint/2010/main" val="2217256109"/>
              </p:ext>
            </p:extLst>
          </p:nvPr>
        </p:nvGraphicFramePr>
        <p:xfrm>
          <a:off x="504001" y="1234110"/>
          <a:ext cx="11185779" cy="1650984"/>
        </p:xfrm>
        <a:graphic>
          <a:graphicData uri="http://schemas.openxmlformats.org/drawingml/2006/table">
            <a:tbl>
              <a:tblPr firstRow="1" bandRow="1">
                <a:tableStyleId>{5C22544A-7EE6-4342-B048-85BDC9FD1C3A}</a:tableStyleId>
              </a:tblPr>
              <a:tblGrid>
                <a:gridCol w="3746723">
                  <a:extLst>
                    <a:ext uri="{9D8B030D-6E8A-4147-A177-3AD203B41FA5}">
                      <a16:colId xmlns:a16="http://schemas.microsoft.com/office/drawing/2014/main" val="20000"/>
                    </a:ext>
                  </a:extLst>
                </a:gridCol>
                <a:gridCol w="7439056">
                  <a:extLst>
                    <a:ext uri="{9D8B030D-6E8A-4147-A177-3AD203B41FA5}">
                      <a16:colId xmlns:a16="http://schemas.microsoft.com/office/drawing/2014/main" val="20001"/>
                    </a:ext>
                  </a:extLst>
                </a:gridCol>
              </a:tblGrid>
              <a:tr h="4486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Service</a:t>
                      </a:r>
                      <a:endParaRPr lang="en-US" sz="2000" b="0" i="0" dirty="0">
                        <a:solidFill>
                          <a:schemeClr val="tx1"/>
                        </a:solidFill>
                        <a:latin typeface="72 Brand" panose="020B0504030603020204" pitchFamily="34" charset="0"/>
                      </a:endParaRPr>
                    </a:p>
                  </a:txBody>
                  <a:tcPr marL="121892" marR="121892" marT="71964" marB="71964"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Tenants</a:t>
                      </a:r>
                      <a:endParaRPr lang="en-US" sz="20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0"/>
                  </a:ext>
                </a:extLst>
              </a:tr>
              <a:tr h="448649">
                <a:tc>
                  <a:txBody>
                    <a:bodyPr/>
                    <a:lstStyle/>
                    <a:p>
                      <a:r>
                        <a:rPr lang="en-US" sz="2000" b="0" dirty="0">
                          <a:solidFill>
                            <a:schemeClr val="tx1"/>
                          </a:solidFill>
                        </a:rPr>
                        <a:t>SAP Cloud Integration for data services</a:t>
                      </a:r>
                      <a:endParaRPr lang="en-US" sz="2000" b="0" i="0" dirty="0">
                        <a:solidFill>
                          <a:schemeClr val="tx1"/>
                        </a:solidFill>
                        <a:latin typeface="72 Brand" panose="020B0504030603020204" pitchFamily="34" charset="0"/>
                      </a:endParaRPr>
                    </a:p>
                  </a:txBody>
                  <a:tcPr marL="121892" marR="121892" marT="71964" marB="71964" anchor="ctr"/>
                </a:tc>
                <a:tc>
                  <a:txBody>
                    <a:bodyPr/>
                    <a:lstStyle/>
                    <a:p>
                      <a:r>
                        <a:rPr lang="en-US" sz="2000" b="0" dirty="0">
                          <a:solidFill>
                            <a:schemeClr val="tx1"/>
                          </a:solidFill>
                        </a:rPr>
                        <a:t>DSEU3873 (ID 740793230), L5676 (ID 740491613)</a:t>
                      </a:r>
                      <a:endParaRPr lang="en-US" sz="20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10001"/>
                  </a:ext>
                </a:extLst>
              </a:tr>
              <a:tr h="448649">
                <a:tc>
                  <a:txBody>
                    <a:bodyPr/>
                    <a:lstStyle/>
                    <a:p>
                      <a:r>
                        <a:rPr lang="en-US" sz="2000" b="0" dirty="0">
                          <a:solidFill>
                            <a:schemeClr val="tx1"/>
                          </a:solidFill>
                        </a:rPr>
                        <a:t>SAP Enable Now Cloud</a:t>
                      </a:r>
                      <a:endParaRPr lang="en-US" sz="2000" b="0" i="0" dirty="0">
                        <a:solidFill>
                          <a:schemeClr val="tx1"/>
                        </a:solidFill>
                        <a:latin typeface="72 Brand" panose="020B0504030603020204" pitchFamily="34" charset="0"/>
                      </a:endParaRPr>
                    </a:p>
                  </a:txBody>
                  <a:tcPr marL="121892" marR="121892" marT="71964" marB="71964" anchor="ctr"/>
                </a:tc>
                <a:tc>
                  <a:txBody>
                    <a:bodyPr/>
                    <a:lstStyle/>
                    <a:p>
                      <a:r>
                        <a:rPr lang="en-US" sz="2000" b="0" dirty="0">
                          <a:solidFill>
                            <a:schemeClr val="tx1"/>
                          </a:solidFill>
                        </a:rPr>
                        <a:t>h5ecdab20 (ID 741272112)</a:t>
                      </a:r>
                      <a:endParaRPr lang="en-US" sz="2000" b="0" i="0" dirty="0">
                        <a:solidFill>
                          <a:schemeClr val="tx1"/>
                        </a:solidFill>
                        <a:latin typeface="72 Brand" panose="020B0504030603020204" pitchFamily="34" charset="0"/>
                      </a:endParaRPr>
                    </a:p>
                  </a:txBody>
                  <a:tcPr marL="121892" marR="121892" marT="71964" marB="71964" anchor="ctr"/>
                </a:tc>
                <a:extLst>
                  <a:ext uri="{0D108BD9-81ED-4DB2-BD59-A6C34878D82A}">
                    <a16:rowId xmlns:a16="http://schemas.microsoft.com/office/drawing/2014/main" val="3321593950"/>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mplate 2024">
  <a:themeElements>
    <a:clrScheme name="SAP Colors 2023">
      <a:dk1>
        <a:srgbClr val="000000"/>
      </a:dk1>
      <a:lt1>
        <a:srgbClr val="FFFFFF"/>
      </a:lt1>
      <a:dk2>
        <a:srgbClr val="1B90FF"/>
      </a:dk2>
      <a:lt2>
        <a:srgbClr val="89D1FF"/>
      </a:lt2>
      <a:accent1>
        <a:srgbClr val="2274CE"/>
      </a:accent1>
      <a:accent2>
        <a:srgbClr val="89D1FF"/>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smtClean="0">
            <a:ln>
              <a:noFill/>
            </a:ln>
            <a:effectLst/>
            <a:uLnTx/>
            <a:uFillTx/>
            <a:latin typeface="+mn-lt"/>
            <a:ea typeface="72 Brand" pitchFamily="34" charset="-128"/>
            <a:cs typeface="72 Brand"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72 Brand" pitchFamily="34" charset="-128"/>
            <a:cs typeface="72 Brand"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6" id="{6EE3CE7A-E618-354C-A911-C8B540FBF846}" vid="{D6A1CD9D-FAE1-404C-ADBB-39144CF68697}"/>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Blue 2">
      <a:srgbClr val="D1EFFF"/>
    </a:custClr>
  </a:custClr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65AE667-A5F5-0F47-8627-5174A8B7EA47}">
  <we:reference id="b8d7a30b-109c-4c41-a1df-a6cb639730b5" version="2.0.0.5"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82ff9c6-5423-42a8-8afc-fc70bc09d1c1" xsi:nil="true"/>
    <lcf76f155ced4ddcb4097134ff3c332f xmlns="17e4e735-63c9-4808-acd9-4da144b56192">
      <Terms xmlns="http://schemas.microsoft.com/office/infopath/2007/PartnerControls"/>
    </lcf76f155ced4ddcb4097134ff3c332f>
  </documentManagement>
</p:properties>
</file>

<file path=customXml/item2.xml><?xml version="1.0" encoding="utf-8"?>
<TemplafySlideFormConfiguration><![CDATA[{"formFields":[],"formDataEntries":[]}]]></TemplafySlideFormConfiguration>
</file>

<file path=customXml/item3.xml><?xml version="1.0" encoding="utf-8"?>
<TemplafySlideTemplateConfiguration><![CDATA[{"slideVersion":13,"isValidatorEnabled":false,"isLocked":false,"elementsMetadata":[],"slideId":"638331234103099669","enableDocumentContentUpdater":false,"version":"2.0"}]]></TemplafySlideTemplateConfiguration>
</file>

<file path=customXml/item4.xml><?xml version="1.0" encoding="utf-8"?>
<ct:contentTypeSchema xmlns:ct="http://schemas.microsoft.com/office/2006/metadata/contentType" xmlns:ma="http://schemas.microsoft.com/office/2006/metadata/properties/metaAttributes" ct:_="" ma:_="" ma:contentTypeName="Document" ma:contentTypeID="0x010100E7AF8EBF3FCF01468A752C0F79195E06" ma:contentTypeVersion="17" ma:contentTypeDescription="Create a new document." ma:contentTypeScope="" ma:versionID="43adf0ce70f53e52253452f53866d974">
  <xsd:schema xmlns:xsd="http://www.w3.org/2001/XMLSchema" xmlns:xs="http://www.w3.org/2001/XMLSchema" xmlns:p="http://schemas.microsoft.com/office/2006/metadata/properties" xmlns:ns2="17e4e735-63c9-4808-acd9-4da144b56192" xmlns:ns3="082ff9c6-5423-42a8-8afc-fc70bc09d1c1" targetNamespace="http://schemas.microsoft.com/office/2006/metadata/properties" ma:root="true" ma:fieldsID="fe990236a41a197ff18a3222a0c4114e" ns2:_="" ns3:_="">
    <xsd:import namespace="17e4e735-63c9-4808-acd9-4da144b56192"/>
    <xsd:import namespace="082ff9c6-5423-42a8-8afc-fc70bc09d1c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e4e735-63c9-4808-acd9-4da144b561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82ff9c6-5423-42a8-8afc-fc70bc09d1c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fe186cd-9736-47f5-bb14-eb0a980d358e}" ma:internalName="TaxCatchAll" ma:showField="CatchAllData" ma:web="082ff9c6-5423-42a8-8afc-fc70bc09d1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TemplafyTemplateConfiguration><![CDATA[{"elementsMetadata":[{"type":"shape","id":"24708159-8b9b-4196-8e99-77309998d81d","elementConfiguration":{"binding":"{{ DataSources.Classification[Form.Classification.Name].Display}}","type":"text","disableUpdates":false}},{"type":"shape","id":"a4d58c14-e33f-4cb0-98f3-d2812c69f0d6","elementConfiguration":{"inheritDimensions":"{{InheritDimensions.InheritNone}}","width":"","height":"1 cm","image":"{{Form.SAPLogo.SubbrandBlue}}","visibility":"","type":"image","disableUpdates":false}},{"type":"shape","id":"bfcb48cd-ff43-4385-8e95-1bed39323d58","elementConfiguration":{"binding":"{{Form.Classification.Display}}","visibility":"","type":"text","disableUpdates":false}},{"type":"shape","id":"c8ede556-438a-44e1-b908-2f5949e71b66","elementConfiguration":{"binding":"{{Form.Classification.Display}}","visibility":"","type":"text","disableUpdates":false}},{"type":"shape","id":"9aa4a06d-d344-4873-9ef4-d5f715c1133b","elementConfiguration":{"inheritDimensions":"{{InheritDimensions.InheritNone}}","width":"","height":"1 cm","image":"{{Form.SAPLogo.SubbrandBlack}}","visibility":"","type":"image","disableUpdates":false}},{"type":"shape","id":"913ec1eb-ec72-4c85-918e-5914c8dccc7f","elementConfiguration":{"inheritDimensions":"{{InheritDimensions.InheritNone}}","width":"","height":"1 cm","image":"{{Form.SAPLogo.SubbrandWhite}}","visibility":"","type":"image","disableUpdates":false}},{"type":"shape","id":"6284b085-5a5c-4700-869c-90a63d4000ff","elementConfiguration":{"binding":"{{Form.Classification.Display}}","visibility":"","type":"text","disableUpdates":false}},{"type":"shape","id":"75c9a521-e237-4d87-84a9-10acd318c9fc","elementConfiguration":{"inheritDimensions":"{{InheritDimensions.InheritNone}}","width":"","height":"1 cm","image":"{{Form.SAPLogo.SubbrandBlue}}","visibility":"","type":"image","disableUpdates":false}},{"type":"shape","id":"1557aaa7-1ba1-4560-9603-ec175fb52993","elementConfiguration":{"binding":"{{Form.Classification.Display}}","visibility":"","type":"text","disableUpdates":false}},{"type":"shape","id":"ad153dc1-1fb4-4609-8455-c055baa6b469","elementConfiguration":{"inheritDimensions":"{{InheritDimensions.InheritNone}}","width":"","height":"1 cm","image":"{{Form.SAPLogo.SubbrandBlue}}","visibility":"","type":"image","disableUpdates":false}},{"type":"shape","id":"d8c292c2-45a3-4a9c-a291-3e162b22914d","elementConfiguration":{"binding":"{{Form.Classification.Display}}","visibility":"","type":"text","disableUpdates":false}},{"type":"shape","id":"a6cc651d-eeb4-4a3e-b90a-690ee8dec13b","elementConfiguration":{"inheritDimensions":"{{InheritDimensions.InheritNone}}","width":"","height":"1 cm","image":"{{Form.SAPLogo.SubbrandBlue}}","visibility":"","type":"image","disableUpdates":false}},{"type":"shape","id":"ce203905-eb41-4fb9-8a35-b6fc8337dd47","elementConfiguration":{"binding":"{{Form.Classification.Display}}","visibility":"","type":"text","disableUpdates":false}},{"type":"shape","id":"4794ce89-2526-4bef-ad97-8def19b70b0d","elementConfiguration":{"inheritDimensions":"{{InheritDimensions.InheritNone}}","width":"","height":"1 cm","image":"{{Form.SAPLogo.SubbrandWhite}}","visibility":"","type":"image","disableUpdates":false}},{"type":"shape","id":"bf42b415-1ddf-43a1-8612-619aab6bf6db","elementConfiguration":{"binding":"{{Form.Classification.Display}}","visibility":"","type":"text","disableUpdates":false}},{"type":"shape","id":"a438416e-c8a2-457d-9318-bd380b6abfee","elementConfiguration":{"binding":"{{DataSources.PPTCopyRight[\"Slide 5 copyright\"].CopyrightMessage}}","visibility":"","type":"text","disableUpdates":false}},{"type":"shape","id":"2d1f7b21-bde0-4723-94f0-6ac4e9c9eb63","elementConfiguration":{"inheritDimensions":"{{InheritDimensions.InheritNone}}","width":"","height":"1 cm","image":"{{Form.SAPLogo.SubbrandBlack}}","visibility":"","type":"image","disableUpdates":false}},{"type":"shape","id":"6a6817cd-96f9-457a-b033-6eacde8fb251","elementConfiguration":{"binding":"{{Form.Classification.Display}}","visibility":"","type":"text","disableUpdates":false}},{"type":"shape","id":"87c8cdb2-85e6-4ca5-8623-3ee5ecfe29bb","elementConfiguration":{"inheritDimensions":"{{InheritDimensions.InheritNone}}","width":"","height":"1 cm","image":"{{Form.SAPLogo.SubbrandWhite}}","visibility":"","type":"image","disableUpdates":false}},{"type":"shape","id":"e4075c3f-2c92-4565-a99c-889d701baedf","elementConfiguration":{"binding":"{{Form.Classification.Display}}","visibility":"","type":"text","disableUpdates":false}},{"type":"shape","id":"a21cc9bd-a36c-4fac-9aed-1b8ab19a93b1","elementConfiguration":{"inheritDimensions":"{{InheritDimensions.InheritNone}}","width":"","height":"1 cm","image":"{{Form.SAPLogo.SubbrandBlack}}","visibility":"","type":"image","disableUpdates":false}},{"type":"shape","id":"fb56aeee-d33b-4474-8247-1f51f4f22680","elementConfiguration":{"binding":"{{Form.Classification.Display}}","visibility":"","type":"text","disableUpdates":false}},{"type":"shape","id":"78f576a9-01c3-49fc-b98b-ea8752b625e9","elementConfiguration":{"inheritDimensions":"{{InheritDimensions.InheritNone}}","width":"","height":"1 cm","image":"{{Form.SAPLogo.SubbrandWhite}}","visibility":"","type":"image","disableUpdates":false}},{"type":"shape","id":"a604a57c-57c6-479c-b5fb-97d9f641194d","elementConfiguration":{"binding":"{{Form.Classification.Display}}","visibility":"","type":"text","disableUpdates":false}},{"type":"shape","id":"df8bac34-12a8-43ba-8e71-440a11a2403d","elementConfiguration":{"inheritDimensions":"{{InheritDimensions.InheritNone}}","width":"","height":"1 cm","image":"{{Form.SAPLogo.SubbrandWhite}}","visibility":"","type":"image","disableUpdates":false}},{"type":"shape","id":"61bb9d5f-becd-453e-86ae-4ad3e9f48d8f","elementConfiguration":{"binding":"{{Form.Classification.Display}}","visibility":"","type":"text","disableUpdates":false}},{"type":"shape","id":"61a266fe-05e8-4549-93ff-6d312072b110","elementConfiguration":{"binding":"{{StringJoin(\", \", Form.SpeakerName,\"SAP\")}}","type":"text","disableUpdates":false}},{"type":"shape","id":"16712009-b7d3-42b1-be73-febee4dbfa07","elementConfiguration":{"binding":"{{FormatDateTime(Form.Date,\"MMMM dd, yyyy\",\"en-US\")}}","type":"text","disableUpdates":false}},{"type":"shape","id":"51307134-4c0f-41a7-a213-3e69277841ba","elementConfiguration":{"binding":"{{StringJoin(\", \", Form.SpeakerName,\"SAP\")}}","type":"text","disableUpdates":false}},{"type":"shape","id":"32bde39d-3539-446d-a4ee-809a835b145c","elementConfiguration":{"binding":"{{FormatDateTime(Form.Date,\"MMMM dd, yyyy\",\"en-US\")}}","type":"text","disableUpdates":false}},{"type":"shape","id":"c283ffda-0dd0-4cbc-928f-36dbd1c40b61","elementConfiguration":{"binding":"{{StringJoin(\", \", Form.SpeakerName,\"SAP\")}}","type":"text","disableUpdates":false}},{"type":"shape","id":"7768339a-ccdd-4295-84ac-a00669056ab2","elementConfiguration":{"binding":"{{FormatDateTime(Form.Date,\"MMMM dd, yyyy\",\"en-US\")}}","type":"text","disableUpdates":false}},{"type":"shape","id":"ba6f8445-ea68-455d-8a68-d07d382e5d6d","elementConfiguration":{"binding":"{{StringJoin(\", \", Form.SpeakerName,\"SAP\")}}","type":"text","disableUpdates":false}},{"type":"shape","id":"b452e5e8-1b0a-482b-95bf-651b3e12acf7","elementConfiguration":{"binding":"{{FormatDateTime(Form.Date,\"MMMM dd, yyyy\",\"en-US\")}}","type":"text","disableUpdates":false}},{"type":"shape","id":"9615c6bf-3801-4eb5-b6ce-39f93c71ec5c","elementConfiguration":{"binding":"{{StringJoin(\", \", Form.SpeakerName,\"SAP\")}}","type":"text","disableUpdates":false}},{"type":"shape","id":"e882eedc-a33f-4070-9d27-b798a6915f8c","elementConfiguration":{"binding":"{{FormatDateTime(Form.Date,\"MMMM dd, yyyy\",\"en-US\")}}","type":"text","disableUpdates":false}},{"type":"shape","id":"3be6caf5-364f-4577-b3ba-1e20b8e93450","elementConfiguration":{"binding":"{{StringJoin(\", \", Form.SpeakerName,\"SAP\")}}","type":"text","disableUpdates":false}},{"type":"shape","id":"815db417-2ee4-4b79-adf7-e0e1fbd7b83e","elementConfiguration":{"binding":"{{FormatDateTime(Form.Date,\"MMMM dd, yyyy\",\"en-US\")}}","type":"text","disableUpdates":false}},{"type":"shape","id":"8e5ec1e4-6be7-4040-9b8c-7c87e4903522","elementConfiguration":{"binding":"{{Form.SpeakerName}}","type":"text","disableUpdates":false}},{"type":"shape","id":"4479b478-1e97-4829-9e70-ae42ded1e482","elementConfiguration":{"binding":"{{Form.Email}}","type":"text","disableUpdates":false}}],"transformationConfigurations":[],"templateName":"SAP Template NEW","templateDescription":"","enableDocumentContentUpdater":true,"version":"2.0"}]]></TemplafyTemplateConfiguration>
</file>

<file path=customXml/item6.xml><?xml version="1.0" encoding="utf-8"?>
<TemplafyFormConfiguration><![CDATA[{"formFields":[{"distinct":false,"hideIfNoUserInteractionRequired":false,"required":true,"autoSelectFirstOption":false,"shareValue":false,"type":"dropDown","dataSourceName":"PPTSubBrandLogos2023","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iqONz4C76xQ46P+iP3oMykAo12wv3BwE2UVHTov6PGI="},{"name":"Classification","value":"ymJrqHtCbqsNqr6XCvK/J3C91AVusHN8CBtsQSVO9ew="},{"name":"SpeakerName","value":"mYKouTxmtZeQHOOyWozvRQ=="},{"name":"Email","value":"K5ZVp0JWyvCawiADFgmDaMWvTPbQrBcD5P5NVP53ks0="}]}]]></TemplafyFormConfiguration>
</file>

<file path=customXml/item7.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422F45-04DB-421D-8796-270006657806}">
  <ds:schemaRefs>
    <ds:schemaRef ds:uri="http://www.w3.org/XML/1998/namespace"/>
    <ds:schemaRef ds:uri="http://purl.org/dc/dcmitype/"/>
    <ds:schemaRef ds:uri="http://schemas.openxmlformats.org/package/2006/metadata/core-properties"/>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47fc58d8-9f4b-4bc8-b278-c3cb6f298023"/>
    <ds:schemaRef ds:uri="0e00d59e-b0d2-4e67-be34-67e465b0fbed"/>
    <ds:schemaRef ds:uri="082ff9c6-5423-42a8-8afc-fc70bc09d1c1"/>
    <ds:schemaRef ds:uri="17e4e735-63c9-4808-acd9-4da144b56192"/>
  </ds:schemaRefs>
</ds:datastoreItem>
</file>

<file path=customXml/itemProps2.xml><?xml version="1.0" encoding="utf-8"?>
<ds:datastoreItem xmlns:ds="http://schemas.openxmlformats.org/officeDocument/2006/customXml" ds:itemID="{32B4CE40-A540-46F0-A4B7-2503498DD8B0}">
  <ds:schemaRefs/>
</ds:datastoreItem>
</file>

<file path=customXml/itemProps3.xml><?xml version="1.0" encoding="utf-8"?>
<ds:datastoreItem xmlns:ds="http://schemas.openxmlformats.org/officeDocument/2006/customXml" ds:itemID="{0EC57229-3C66-4E28-BE75-EC4AA2288617}">
  <ds:schemaRefs/>
</ds:datastoreItem>
</file>

<file path=customXml/itemProps4.xml><?xml version="1.0" encoding="utf-8"?>
<ds:datastoreItem xmlns:ds="http://schemas.openxmlformats.org/officeDocument/2006/customXml" ds:itemID="{9A50C5AC-5CEB-46DB-98DA-4E55B67C9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e4e735-63c9-4808-acd9-4da144b56192"/>
    <ds:schemaRef ds:uri="082ff9c6-5423-42a8-8afc-fc70bc09d1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26BBCBB-1894-4E66-BA48-9E91CE3ACBA0}">
  <ds:schemaRefs/>
</ds:datastoreItem>
</file>

<file path=customXml/itemProps6.xml><?xml version="1.0" encoding="utf-8"?>
<ds:datastoreItem xmlns:ds="http://schemas.openxmlformats.org/officeDocument/2006/customXml" ds:itemID="{CC49FFC8-2FF3-4057-96F0-3BCD1A4F0351}">
  <ds:schemaRefs/>
</ds:datastoreItem>
</file>

<file path=customXml/itemProps7.xml><?xml version="1.0" encoding="utf-8"?>
<ds:datastoreItem xmlns:ds="http://schemas.openxmlformats.org/officeDocument/2006/customXml" ds:itemID="{291DCB28-1C52-4C0E-804A-6BD2D3F0FB8D}">
  <ds:schemaRefs>
    <ds:schemaRef ds:uri="http://schemas.microsoft.com/sharepoint/v3/contenttype/forms"/>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
  <TotalTime>31504</TotalTime>
  <Words>9515</Words>
  <Application>Microsoft Office PowerPoint</Application>
  <PresentationFormat>Custom</PresentationFormat>
  <Paragraphs>793</Paragraphs>
  <Slides>63</Slides>
  <Notes>24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63</vt:i4>
      </vt:variant>
    </vt:vector>
  </HeadingPairs>
  <TitlesOfParts>
    <vt:vector size="77" baseType="lpstr">
      <vt:lpstr>-webkit-standard</vt:lpstr>
      <vt:lpstr>72 Brand</vt:lpstr>
      <vt:lpstr>Times New Roman</vt:lpstr>
      <vt:lpstr>Calibri</vt:lpstr>
      <vt:lpstr>wingdings</vt:lpstr>
      <vt:lpstr>72</vt:lpstr>
      <vt:lpstr>Courier New</vt:lpstr>
      <vt:lpstr>72 Brand Medium</vt:lpstr>
      <vt:lpstr>Arial Unicode MS</vt:lpstr>
      <vt:lpstr>wingdings</vt:lpstr>
      <vt:lpstr>Symbol</vt:lpstr>
      <vt:lpstr>72 Brand Black</vt:lpstr>
      <vt:lpstr>Arial</vt:lpstr>
      <vt:lpstr>SAP Template 2024</vt:lpstr>
      <vt:lpstr>BTP Neo Migration Assessment for Envases Universales de México, S.A.P.I. de C.V.</vt:lpstr>
      <vt:lpstr>Agenda</vt:lpstr>
      <vt:lpstr>SAP BTP – Neo environment sunset</vt:lpstr>
      <vt:lpstr>Management Summary</vt:lpstr>
      <vt:lpstr>Migration – Readiness Check</vt:lpstr>
      <vt:lpstr>Migration Readiness Check – Subaccount Overview</vt:lpstr>
      <vt:lpstr>Migration Readiness Check – Subaccount Overview</vt:lpstr>
      <vt:lpstr>Migration Readiness Check – Subaccount Overview</vt:lpstr>
      <vt:lpstr>Migration Readiness Check – Other Solutions Overview</vt:lpstr>
      <vt:lpstr>Migration Readiness Check – Analysis</vt:lpstr>
      <vt:lpstr>Migration Readiness Check – Analysis   SAPUI5</vt:lpstr>
      <vt:lpstr>Migration Readiness Check – Analysis   SAP Forms by Adobe</vt:lpstr>
      <vt:lpstr>Migration Readiness Check – Analysis Connectivity</vt:lpstr>
      <vt:lpstr>Migration Readiness Check – Analysis SAP Fiori Cloud</vt:lpstr>
      <vt:lpstr>PowerPoint Presentation</vt:lpstr>
      <vt:lpstr>PowerPoint Presentation</vt:lpstr>
      <vt:lpstr>PowerPoint Presentation</vt:lpstr>
      <vt:lpstr>Migration Readiness Check – Analysis Cloud Integration </vt:lpstr>
      <vt:lpstr>Migration – Roadmap</vt:lpstr>
      <vt:lpstr>Building Migration Roadmap</vt:lpstr>
      <vt:lpstr>Migration Plan</vt:lpstr>
      <vt:lpstr>Next Steps</vt:lpstr>
      <vt:lpstr>Migration Next Steps</vt:lpstr>
      <vt:lpstr>Migration Execution Support</vt:lpstr>
      <vt:lpstr>Q &amp; A</vt:lpstr>
      <vt:lpstr>Thank you.</vt:lpstr>
      <vt:lpstr>Migration Guides</vt:lpstr>
      <vt:lpstr>Configure Multi-Cloud</vt:lpstr>
      <vt:lpstr>Platform &amp; Application Users, Roles and Authorizations</vt:lpstr>
      <vt:lpstr>Create Subaccount and Multi-Cloud Space</vt:lpstr>
      <vt:lpstr>Activate Subscriptions</vt:lpstr>
      <vt:lpstr>Copy destinations from NEO to Cloud Foundry – Export &amp; Import</vt:lpstr>
      <vt:lpstr>HTML5 Applications</vt:lpstr>
      <vt:lpstr>HTML5 Application Migration Steps </vt:lpstr>
      <vt:lpstr>Front-end Applications Migration (Neo → CF)</vt:lpstr>
      <vt:lpstr>High Level Migration Steps</vt:lpstr>
      <vt:lpstr>Key Configuration Changes</vt:lpstr>
      <vt:lpstr>Appendix</vt:lpstr>
      <vt:lpstr>Angular based HTML5 app migration </vt:lpstr>
      <vt:lpstr>Forms by Adobe</vt:lpstr>
      <vt:lpstr>SAP Forms by Adobe Exporting the application from NEO</vt:lpstr>
      <vt:lpstr>Connectivity Services</vt:lpstr>
      <vt:lpstr>Configure SAP Cloud Connector</vt:lpstr>
      <vt:lpstr>Fiori Cloud</vt:lpstr>
      <vt:lpstr>Fiori Cloud – Central Launchpad Configuration Migration</vt:lpstr>
      <vt:lpstr>Cloud Integration</vt:lpstr>
      <vt:lpstr>SAP Cloud Integration Migration strategy Side-by-side migration</vt:lpstr>
      <vt:lpstr>SAP Cloud Integration Migration Set up target environment</vt:lpstr>
      <vt:lpstr>SAP Cloud Integration Migration ​ (Contd.) Activities for CPI migration​</vt:lpstr>
      <vt:lpstr>SAP Cloud Integration Migration of Multi-Tier Landscapes How to migrate DEV/TEST/PROD tenants</vt:lpstr>
      <vt:lpstr>SAP Cloud Integration Migration Accelerator Fast-track your move to multi-cloud</vt:lpstr>
      <vt:lpstr>SAP Cloud Integration Migration (Contd.) Additional Information</vt:lpstr>
      <vt:lpstr>Transport Management</vt:lpstr>
      <vt:lpstr>Transport Management Service (Recommended) Overview</vt:lpstr>
      <vt:lpstr>Subaccount Deletion</vt:lpstr>
      <vt:lpstr>SAP BTP Capabilities – Deletion of Subaccount</vt:lpstr>
      <vt:lpstr>Knowledge in Multi-Cloud</vt:lpstr>
      <vt:lpstr>Knowledge in Multi-Cloud Environment</vt:lpstr>
      <vt:lpstr>Account Structure</vt:lpstr>
      <vt:lpstr>Migration Packs</vt:lpstr>
      <vt:lpstr>What’s in a Migration Pack?</vt:lpstr>
      <vt:lpstr>Neo Sunset program: Free migration assessment for SAP BTP customers Setting you on the right path to migrate your Neo implementation to a modern, multi-cloud foundation</vt:lpstr>
      <vt:lpstr> Service Specific Migration Packs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
  <cp:keywords>2024/16:9/white</cp:keywords>
  <dc:description/>
  <cp:lastModifiedBy>Dang, Shikhar</cp:lastModifiedBy>
  <cp:revision>46</cp:revision>
  <dcterms:created xsi:type="dcterms:W3CDTF">2024-06-06T11:42:32Z</dcterms:created>
  <dcterms:modified xsi:type="dcterms:W3CDTF">2024-09-03T15:09:52Z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0x010100E7AF8EBF3FCF01468A752C0F79195E06</vt:lpwstr>
  </property>
  <property fmtid="{D5CDD505-2E9C-101B-9397-08002B2CF9AE}" pid="4" name="TemplafyTimeStamp">
    <vt:lpwstr>2024-05-31T14:47:17</vt:lpwstr>
  </property>
  <property fmtid="{D5CDD505-2E9C-101B-9397-08002B2CF9AE}" pid="5" name="TemplafyTenantId">
    <vt:lpwstr>sap</vt:lpwstr>
  </property>
  <property fmtid="{D5CDD505-2E9C-101B-9397-08002B2CF9AE}" pid="6" name="TemplafyTemplateId">
    <vt:lpwstr>743088030174412800</vt:lpwstr>
  </property>
  <property fmtid="{D5CDD505-2E9C-101B-9397-08002B2CF9AE}" pid="7" name="TemplafyUserProfileId">
    <vt:lpwstr>637727610601355566</vt:lpwstr>
  </property>
  <property fmtid="{D5CDD505-2E9C-101B-9397-08002B2CF9AE}" pid="8" name="TemplafyLanguageCode">
    <vt:lpwstr>en-US</vt:lpwstr>
  </property>
  <property fmtid="{D5CDD505-2E9C-101B-9397-08002B2CF9AE}" pid="9" name="TemplafyFromBlank">
    <vt:bool>false</vt:bool>
  </property>
  <property fmtid="{D5CDD505-2E9C-101B-9397-08002B2CF9AE}" pid="10" name="MediaServiceImageTags">
    <vt:lpwstr/>
  </property>
</Properties>
</file>